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6" r:id="rId5"/>
  </p:sldMasterIdLst>
  <p:notesMasterIdLst>
    <p:notesMasterId r:id="rId37"/>
  </p:notesMasterIdLst>
  <p:sldIdLst>
    <p:sldId id="256" r:id="rId6"/>
    <p:sldId id="267" r:id="rId7"/>
    <p:sldId id="303" r:id="rId8"/>
    <p:sldId id="304" r:id="rId9"/>
    <p:sldId id="309" r:id="rId10"/>
    <p:sldId id="278" r:id="rId11"/>
    <p:sldId id="259" r:id="rId12"/>
    <p:sldId id="261" r:id="rId13"/>
    <p:sldId id="291" r:id="rId14"/>
    <p:sldId id="279" r:id="rId15"/>
    <p:sldId id="271" r:id="rId16"/>
    <p:sldId id="306" r:id="rId17"/>
    <p:sldId id="307" r:id="rId18"/>
    <p:sldId id="298" r:id="rId19"/>
    <p:sldId id="293" r:id="rId20"/>
    <p:sldId id="294" r:id="rId21"/>
    <p:sldId id="269" r:id="rId22"/>
    <p:sldId id="281" r:id="rId23"/>
    <p:sldId id="273" r:id="rId24"/>
    <p:sldId id="274" r:id="rId25"/>
    <p:sldId id="277" r:id="rId26"/>
    <p:sldId id="275" r:id="rId27"/>
    <p:sldId id="287" r:id="rId28"/>
    <p:sldId id="300" r:id="rId29"/>
    <p:sldId id="299" r:id="rId30"/>
    <p:sldId id="297" r:id="rId31"/>
    <p:sldId id="283" r:id="rId32"/>
    <p:sldId id="288" r:id="rId33"/>
    <p:sldId id="295" r:id="rId34"/>
    <p:sldId id="308" r:id="rId35"/>
    <p:sldId id="29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2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nayak Gupta" initials="VG" lastIdx="2" clrIdx="0">
    <p:extLst>
      <p:ext uri="{19B8F6BF-5375-455C-9EA6-DF929625EA0E}">
        <p15:presenceInfo xmlns:p15="http://schemas.microsoft.com/office/powerpoint/2012/main" userId="S::vinayak.gupta@themathcompany.com::7a0d3b79-4fca-42b5-9d90-ad1fd13a6fac" providerId="AD"/>
      </p:ext>
    </p:extLst>
  </p:cmAuthor>
  <p:cmAuthor id="2" name="Indu Varshini" initials="IV" lastIdx="7" clrIdx="1">
    <p:extLst>
      <p:ext uri="{19B8F6BF-5375-455C-9EA6-DF929625EA0E}">
        <p15:presenceInfo xmlns:p15="http://schemas.microsoft.com/office/powerpoint/2012/main" userId="S::indu.varshini@themathcompany.com::65ef5326-b551-4d34-996e-099c742e6c1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41DF50"/>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B37E6A-0166-4F08-A314-5987AA085F7E}" v="1" dt="2021-02-26T12:14:55.219"/>
    <p1510:client id="{918651BE-6283-45B5-A491-00951BBADAC7}" v="598" dt="2021-02-26T16:31:22.053"/>
  </p1510:revLst>
</p1510:revInfo>
</file>

<file path=ppt/tableStyles.xml><?xml version="1.0" encoding="utf-8"?>
<a:tblStyleLst xmlns:a="http://schemas.openxmlformats.org/drawingml/2006/main" def="{5C22544A-7EE6-4342-B048-85BDC9FD1C3A}">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guide pos="3840"/>
        <p:guide orient="horz" pos="22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katesh Kanamarlapudi" userId="d21e1b41-3f84-4089-9100-5b09a01620d9" providerId="ADAL" clId="{918651BE-6283-45B5-A491-00951BBADAC7}"/>
    <pc:docChg chg="undo custSel addSld delSld modSld sldOrd">
      <pc:chgData name="Venkatesh Kanamarlapudi" userId="d21e1b41-3f84-4089-9100-5b09a01620d9" providerId="ADAL" clId="{918651BE-6283-45B5-A491-00951BBADAC7}" dt="2021-02-26T16:31:22.052" v="703" actId="20577"/>
      <pc:docMkLst>
        <pc:docMk/>
      </pc:docMkLst>
      <pc:sldChg chg="del">
        <pc:chgData name="Venkatesh Kanamarlapudi" userId="d21e1b41-3f84-4089-9100-5b09a01620d9" providerId="ADAL" clId="{918651BE-6283-45B5-A491-00951BBADAC7}" dt="2021-02-26T13:52:19.331" v="6" actId="47"/>
        <pc:sldMkLst>
          <pc:docMk/>
          <pc:sldMk cId="923705424" sldId="270"/>
        </pc:sldMkLst>
      </pc:sldChg>
      <pc:sldChg chg="delSp modSp mod">
        <pc:chgData name="Venkatesh Kanamarlapudi" userId="d21e1b41-3f84-4089-9100-5b09a01620d9" providerId="ADAL" clId="{918651BE-6283-45B5-A491-00951BBADAC7}" dt="2021-02-26T13:54:14.146" v="71" actId="14100"/>
        <pc:sldMkLst>
          <pc:docMk/>
          <pc:sldMk cId="18067726" sldId="273"/>
        </pc:sldMkLst>
        <pc:spChg chg="del">
          <ac:chgData name="Venkatesh Kanamarlapudi" userId="d21e1b41-3f84-4089-9100-5b09a01620d9" providerId="ADAL" clId="{918651BE-6283-45B5-A491-00951BBADAC7}" dt="2021-02-26T13:54:07.904" v="70" actId="478"/>
          <ac:spMkLst>
            <pc:docMk/>
            <pc:sldMk cId="18067726" sldId="273"/>
            <ac:spMk id="13" creationId="{04F84AD0-BFB0-4BC0-806E-0E3DC5747007}"/>
          </ac:spMkLst>
        </pc:spChg>
        <pc:cxnChg chg="mod">
          <ac:chgData name="Venkatesh Kanamarlapudi" userId="d21e1b41-3f84-4089-9100-5b09a01620d9" providerId="ADAL" clId="{918651BE-6283-45B5-A491-00951BBADAC7}" dt="2021-02-26T13:54:14.146" v="71" actId="14100"/>
          <ac:cxnSpMkLst>
            <pc:docMk/>
            <pc:sldMk cId="18067726" sldId="273"/>
            <ac:cxnSpMk id="12" creationId="{4F7E0B6E-FFD1-4E24-A3CA-B341935E5177}"/>
          </ac:cxnSpMkLst>
        </pc:cxnChg>
      </pc:sldChg>
      <pc:sldChg chg="modSp mod">
        <pc:chgData name="Venkatesh Kanamarlapudi" userId="d21e1b41-3f84-4089-9100-5b09a01620d9" providerId="ADAL" clId="{918651BE-6283-45B5-A491-00951BBADAC7}" dt="2021-02-26T13:53:38.431" v="69" actId="14100"/>
        <pc:sldMkLst>
          <pc:docMk/>
          <pc:sldMk cId="1075928103" sldId="278"/>
        </pc:sldMkLst>
        <pc:spChg chg="mod">
          <ac:chgData name="Venkatesh Kanamarlapudi" userId="d21e1b41-3f84-4089-9100-5b09a01620d9" providerId="ADAL" clId="{918651BE-6283-45B5-A491-00951BBADAC7}" dt="2021-02-26T13:53:07.860" v="65" actId="1076"/>
          <ac:spMkLst>
            <pc:docMk/>
            <pc:sldMk cId="1075928103" sldId="278"/>
            <ac:spMk id="17" creationId="{7F78E5EB-AD6C-444F-9B72-BCB0E00A6411}"/>
          </ac:spMkLst>
        </pc:spChg>
        <pc:grpChg chg="mod">
          <ac:chgData name="Venkatesh Kanamarlapudi" userId="d21e1b41-3f84-4089-9100-5b09a01620d9" providerId="ADAL" clId="{918651BE-6283-45B5-A491-00951BBADAC7}" dt="2021-02-26T13:53:38.431" v="69" actId="14100"/>
          <ac:grpSpMkLst>
            <pc:docMk/>
            <pc:sldMk cId="1075928103" sldId="278"/>
            <ac:grpSpMk id="16" creationId="{99E2FD71-6821-44E7-AFB1-D7ADE00010D6}"/>
          </ac:grpSpMkLst>
        </pc:grpChg>
        <pc:picChg chg="mod">
          <ac:chgData name="Venkatesh Kanamarlapudi" userId="d21e1b41-3f84-4089-9100-5b09a01620d9" providerId="ADAL" clId="{918651BE-6283-45B5-A491-00951BBADAC7}" dt="2021-02-26T13:53:29.496" v="66" actId="1076"/>
          <ac:picMkLst>
            <pc:docMk/>
            <pc:sldMk cId="1075928103" sldId="278"/>
            <ac:picMk id="34" creationId="{1EFA84B4-6C8B-4BEA-96ED-F80BE18350BE}"/>
          </ac:picMkLst>
        </pc:picChg>
      </pc:sldChg>
      <pc:sldChg chg="addSp modSp mod">
        <pc:chgData name="Venkatesh Kanamarlapudi" userId="d21e1b41-3f84-4089-9100-5b09a01620d9" providerId="ADAL" clId="{918651BE-6283-45B5-A491-00951BBADAC7}" dt="2021-02-26T13:58:07.410" v="114" actId="1076"/>
        <pc:sldMkLst>
          <pc:docMk/>
          <pc:sldMk cId="2609422793" sldId="294"/>
        </pc:sldMkLst>
        <pc:spChg chg="add mod">
          <ac:chgData name="Venkatesh Kanamarlapudi" userId="d21e1b41-3f84-4089-9100-5b09a01620d9" providerId="ADAL" clId="{918651BE-6283-45B5-A491-00951BBADAC7}" dt="2021-02-26T13:58:07.410" v="114" actId="1076"/>
          <ac:spMkLst>
            <pc:docMk/>
            <pc:sldMk cId="2609422793" sldId="294"/>
            <ac:spMk id="8" creationId="{EF5A5B8C-5F67-49F0-8589-27C35B4C0909}"/>
          </ac:spMkLst>
        </pc:spChg>
      </pc:sldChg>
      <pc:sldChg chg="addSp delSp modSp mod modAnim">
        <pc:chgData name="Venkatesh Kanamarlapudi" userId="d21e1b41-3f84-4089-9100-5b09a01620d9" providerId="ADAL" clId="{918651BE-6283-45B5-A491-00951BBADAC7}" dt="2021-02-26T13:55:33.013" v="95" actId="1076"/>
        <pc:sldMkLst>
          <pc:docMk/>
          <pc:sldMk cId="3683549748" sldId="295"/>
        </pc:sldMkLst>
        <pc:spChg chg="del">
          <ac:chgData name="Venkatesh Kanamarlapudi" userId="d21e1b41-3f84-4089-9100-5b09a01620d9" providerId="ADAL" clId="{918651BE-6283-45B5-A491-00951BBADAC7}" dt="2021-02-26T13:54:38.475" v="72" actId="478"/>
          <ac:spMkLst>
            <pc:docMk/>
            <pc:sldMk cId="3683549748" sldId="295"/>
            <ac:spMk id="2" creationId="{666DAAEA-8208-47F3-BEFE-774632A638AC}"/>
          </ac:spMkLst>
        </pc:spChg>
        <pc:spChg chg="del">
          <ac:chgData name="Venkatesh Kanamarlapudi" userId="d21e1b41-3f84-4089-9100-5b09a01620d9" providerId="ADAL" clId="{918651BE-6283-45B5-A491-00951BBADAC7}" dt="2021-02-26T13:54:38.475" v="72" actId="478"/>
          <ac:spMkLst>
            <pc:docMk/>
            <pc:sldMk cId="3683549748" sldId="295"/>
            <ac:spMk id="4" creationId="{BAB182E7-5386-445C-AA19-9F9BB0B4C81B}"/>
          </ac:spMkLst>
        </pc:spChg>
        <pc:spChg chg="del">
          <ac:chgData name="Venkatesh Kanamarlapudi" userId="d21e1b41-3f84-4089-9100-5b09a01620d9" providerId="ADAL" clId="{918651BE-6283-45B5-A491-00951BBADAC7}" dt="2021-02-26T13:54:38.475" v="72" actId="478"/>
          <ac:spMkLst>
            <pc:docMk/>
            <pc:sldMk cId="3683549748" sldId="295"/>
            <ac:spMk id="5" creationId="{8277ACAC-794D-4CDA-89F3-25470853E0F1}"/>
          </ac:spMkLst>
        </pc:spChg>
        <pc:spChg chg="del">
          <ac:chgData name="Venkatesh Kanamarlapudi" userId="d21e1b41-3f84-4089-9100-5b09a01620d9" providerId="ADAL" clId="{918651BE-6283-45B5-A491-00951BBADAC7}" dt="2021-02-26T13:54:38.475" v="72" actId="478"/>
          <ac:spMkLst>
            <pc:docMk/>
            <pc:sldMk cId="3683549748" sldId="295"/>
            <ac:spMk id="8" creationId="{BF32DE7C-9543-4415-B137-4FEE43815A39}"/>
          </ac:spMkLst>
        </pc:spChg>
        <pc:spChg chg="del">
          <ac:chgData name="Venkatesh Kanamarlapudi" userId="d21e1b41-3f84-4089-9100-5b09a01620d9" providerId="ADAL" clId="{918651BE-6283-45B5-A491-00951BBADAC7}" dt="2021-02-26T13:54:38.475" v="72" actId="478"/>
          <ac:spMkLst>
            <pc:docMk/>
            <pc:sldMk cId="3683549748" sldId="295"/>
            <ac:spMk id="10" creationId="{08DD0FBB-DDA2-4413-8BAA-AC2D0B4F2DFD}"/>
          </ac:spMkLst>
        </pc:spChg>
        <pc:spChg chg="del">
          <ac:chgData name="Venkatesh Kanamarlapudi" userId="d21e1b41-3f84-4089-9100-5b09a01620d9" providerId="ADAL" clId="{918651BE-6283-45B5-A491-00951BBADAC7}" dt="2021-02-26T13:54:38.475" v="72" actId="478"/>
          <ac:spMkLst>
            <pc:docMk/>
            <pc:sldMk cId="3683549748" sldId="295"/>
            <ac:spMk id="28" creationId="{4C007BC4-B244-438A-8395-AD34B1A43B80}"/>
          </ac:spMkLst>
        </pc:spChg>
        <pc:spChg chg="del">
          <ac:chgData name="Venkatesh Kanamarlapudi" userId="d21e1b41-3f84-4089-9100-5b09a01620d9" providerId="ADAL" clId="{918651BE-6283-45B5-A491-00951BBADAC7}" dt="2021-02-26T13:54:38.475" v="72" actId="478"/>
          <ac:spMkLst>
            <pc:docMk/>
            <pc:sldMk cId="3683549748" sldId="295"/>
            <ac:spMk id="32" creationId="{795EFEC1-812D-4E48-9DBE-8F89912680CE}"/>
          </ac:spMkLst>
        </pc:spChg>
        <pc:spChg chg="add mod">
          <ac:chgData name="Venkatesh Kanamarlapudi" userId="d21e1b41-3f84-4089-9100-5b09a01620d9" providerId="ADAL" clId="{918651BE-6283-45B5-A491-00951BBADAC7}" dt="2021-02-26T13:55:15.508" v="91" actId="14100"/>
          <ac:spMkLst>
            <pc:docMk/>
            <pc:sldMk cId="3683549748" sldId="295"/>
            <ac:spMk id="35" creationId="{AA745594-E861-40DB-BB0F-D705CAAE25BF}"/>
          </ac:spMkLst>
        </pc:spChg>
        <pc:spChg chg="add mod">
          <ac:chgData name="Venkatesh Kanamarlapudi" userId="d21e1b41-3f84-4089-9100-5b09a01620d9" providerId="ADAL" clId="{918651BE-6283-45B5-A491-00951BBADAC7}" dt="2021-02-26T13:54:51.060" v="73"/>
          <ac:spMkLst>
            <pc:docMk/>
            <pc:sldMk cId="3683549748" sldId="295"/>
            <ac:spMk id="36" creationId="{0C4B1137-213F-4410-938F-D1C1BF099845}"/>
          </ac:spMkLst>
        </pc:spChg>
        <pc:spChg chg="add mod">
          <ac:chgData name="Venkatesh Kanamarlapudi" userId="d21e1b41-3f84-4089-9100-5b09a01620d9" providerId="ADAL" clId="{918651BE-6283-45B5-A491-00951BBADAC7}" dt="2021-02-26T13:54:51.060" v="73"/>
          <ac:spMkLst>
            <pc:docMk/>
            <pc:sldMk cId="3683549748" sldId="295"/>
            <ac:spMk id="37" creationId="{D210332E-24DC-48C0-A84A-E2481A9476C1}"/>
          </ac:spMkLst>
        </pc:spChg>
        <pc:spChg chg="add mod">
          <ac:chgData name="Venkatesh Kanamarlapudi" userId="d21e1b41-3f84-4089-9100-5b09a01620d9" providerId="ADAL" clId="{918651BE-6283-45B5-A491-00951BBADAC7}" dt="2021-02-26T13:54:51.060" v="73"/>
          <ac:spMkLst>
            <pc:docMk/>
            <pc:sldMk cId="3683549748" sldId="295"/>
            <ac:spMk id="38" creationId="{47960A09-DFA6-402B-8834-36DA43B87BC0}"/>
          </ac:spMkLst>
        </pc:spChg>
        <pc:spChg chg="add mod">
          <ac:chgData name="Venkatesh Kanamarlapudi" userId="d21e1b41-3f84-4089-9100-5b09a01620d9" providerId="ADAL" clId="{918651BE-6283-45B5-A491-00951BBADAC7}" dt="2021-02-26T13:54:51.060" v="73"/>
          <ac:spMkLst>
            <pc:docMk/>
            <pc:sldMk cId="3683549748" sldId="295"/>
            <ac:spMk id="39" creationId="{BF9C8BF3-26AE-4055-9E89-6F99B59C7DDC}"/>
          </ac:spMkLst>
        </pc:spChg>
        <pc:spChg chg="add mod">
          <ac:chgData name="Venkatesh Kanamarlapudi" userId="d21e1b41-3f84-4089-9100-5b09a01620d9" providerId="ADAL" clId="{918651BE-6283-45B5-A491-00951BBADAC7}" dt="2021-02-26T13:54:51.060" v="73"/>
          <ac:spMkLst>
            <pc:docMk/>
            <pc:sldMk cId="3683549748" sldId="295"/>
            <ac:spMk id="41" creationId="{68E3A690-2927-4205-A5EC-95A3FA2AEC84}"/>
          </ac:spMkLst>
        </pc:spChg>
        <pc:spChg chg="mod">
          <ac:chgData name="Venkatesh Kanamarlapudi" userId="d21e1b41-3f84-4089-9100-5b09a01620d9" providerId="ADAL" clId="{918651BE-6283-45B5-A491-00951BBADAC7}" dt="2021-02-26T13:54:51.060" v="73"/>
          <ac:spMkLst>
            <pc:docMk/>
            <pc:sldMk cId="3683549748" sldId="295"/>
            <ac:spMk id="51" creationId="{16CC85B7-DFB2-4418-BE6B-28C68076F1C1}"/>
          </ac:spMkLst>
        </pc:spChg>
        <pc:spChg chg="mod">
          <ac:chgData name="Venkatesh Kanamarlapudi" userId="d21e1b41-3f84-4089-9100-5b09a01620d9" providerId="ADAL" clId="{918651BE-6283-45B5-A491-00951BBADAC7}" dt="2021-02-26T13:54:51.060" v="73"/>
          <ac:spMkLst>
            <pc:docMk/>
            <pc:sldMk cId="3683549748" sldId="295"/>
            <ac:spMk id="53" creationId="{1FB2F1A4-D526-4733-AAE6-B5E84BE177A0}"/>
          </ac:spMkLst>
        </pc:spChg>
        <pc:spChg chg="mod">
          <ac:chgData name="Venkatesh Kanamarlapudi" userId="d21e1b41-3f84-4089-9100-5b09a01620d9" providerId="ADAL" clId="{918651BE-6283-45B5-A491-00951BBADAC7}" dt="2021-02-26T13:54:51.060" v="73"/>
          <ac:spMkLst>
            <pc:docMk/>
            <pc:sldMk cId="3683549748" sldId="295"/>
            <ac:spMk id="54" creationId="{16F03CBC-AD72-46C2-8A49-5A953FB314DF}"/>
          </ac:spMkLst>
        </pc:spChg>
        <pc:spChg chg="mod">
          <ac:chgData name="Venkatesh Kanamarlapudi" userId="d21e1b41-3f84-4089-9100-5b09a01620d9" providerId="ADAL" clId="{918651BE-6283-45B5-A491-00951BBADAC7}" dt="2021-02-26T13:54:51.060" v="73"/>
          <ac:spMkLst>
            <pc:docMk/>
            <pc:sldMk cId="3683549748" sldId="295"/>
            <ac:spMk id="57" creationId="{5868DC69-4324-4C79-AC69-09D94C7CEF95}"/>
          </ac:spMkLst>
        </pc:spChg>
        <pc:spChg chg="mod">
          <ac:chgData name="Venkatesh Kanamarlapudi" userId="d21e1b41-3f84-4089-9100-5b09a01620d9" providerId="ADAL" clId="{918651BE-6283-45B5-A491-00951BBADAC7}" dt="2021-02-26T13:54:51.060" v="73"/>
          <ac:spMkLst>
            <pc:docMk/>
            <pc:sldMk cId="3683549748" sldId="295"/>
            <ac:spMk id="62" creationId="{6ABA978B-E640-4C6E-97F4-CA5899C9930D}"/>
          </ac:spMkLst>
        </pc:spChg>
        <pc:spChg chg="mod">
          <ac:chgData name="Venkatesh Kanamarlapudi" userId="d21e1b41-3f84-4089-9100-5b09a01620d9" providerId="ADAL" clId="{918651BE-6283-45B5-A491-00951BBADAC7}" dt="2021-02-26T13:54:51.060" v="73"/>
          <ac:spMkLst>
            <pc:docMk/>
            <pc:sldMk cId="3683549748" sldId="295"/>
            <ac:spMk id="64" creationId="{B6361C2D-19EE-417D-A2B2-FAB00F851F74}"/>
          </ac:spMkLst>
        </pc:spChg>
        <pc:spChg chg="mod">
          <ac:chgData name="Venkatesh Kanamarlapudi" userId="d21e1b41-3f84-4089-9100-5b09a01620d9" providerId="ADAL" clId="{918651BE-6283-45B5-A491-00951BBADAC7}" dt="2021-02-26T13:54:51.060" v="73"/>
          <ac:spMkLst>
            <pc:docMk/>
            <pc:sldMk cId="3683549748" sldId="295"/>
            <ac:spMk id="66" creationId="{93A332C1-AA06-473F-A213-BAAC91AC0A75}"/>
          </ac:spMkLst>
        </pc:spChg>
        <pc:spChg chg="mod">
          <ac:chgData name="Venkatesh Kanamarlapudi" userId="d21e1b41-3f84-4089-9100-5b09a01620d9" providerId="ADAL" clId="{918651BE-6283-45B5-A491-00951BBADAC7}" dt="2021-02-26T13:54:51.060" v="73"/>
          <ac:spMkLst>
            <pc:docMk/>
            <pc:sldMk cId="3683549748" sldId="295"/>
            <ac:spMk id="67" creationId="{A8581DD3-D220-49FE-BFA1-F655FE75AC4D}"/>
          </ac:spMkLst>
        </pc:spChg>
        <pc:spChg chg="mod">
          <ac:chgData name="Venkatesh Kanamarlapudi" userId="d21e1b41-3f84-4089-9100-5b09a01620d9" providerId="ADAL" clId="{918651BE-6283-45B5-A491-00951BBADAC7}" dt="2021-02-26T13:54:51.060" v="73"/>
          <ac:spMkLst>
            <pc:docMk/>
            <pc:sldMk cId="3683549748" sldId="295"/>
            <ac:spMk id="69" creationId="{6CD32660-ECF8-4BC0-B6ED-EF56A2E5645F}"/>
          </ac:spMkLst>
        </pc:spChg>
        <pc:spChg chg="mod">
          <ac:chgData name="Venkatesh Kanamarlapudi" userId="d21e1b41-3f84-4089-9100-5b09a01620d9" providerId="ADAL" clId="{918651BE-6283-45B5-A491-00951BBADAC7}" dt="2021-02-26T13:54:51.060" v="73"/>
          <ac:spMkLst>
            <pc:docMk/>
            <pc:sldMk cId="3683549748" sldId="295"/>
            <ac:spMk id="70" creationId="{925D2E7C-0261-4C42-95B6-7187D4E3D417}"/>
          </ac:spMkLst>
        </pc:spChg>
        <pc:spChg chg="add mod">
          <ac:chgData name="Venkatesh Kanamarlapudi" userId="d21e1b41-3f84-4089-9100-5b09a01620d9" providerId="ADAL" clId="{918651BE-6283-45B5-A491-00951BBADAC7}" dt="2021-02-26T13:54:51.060" v="73"/>
          <ac:spMkLst>
            <pc:docMk/>
            <pc:sldMk cId="3683549748" sldId="295"/>
            <ac:spMk id="71" creationId="{9B5A3F7D-7818-4B00-BBB7-34D6344863A1}"/>
          </ac:spMkLst>
        </pc:spChg>
        <pc:spChg chg="add mod">
          <ac:chgData name="Venkatesh Kanamarlapudi" userId="d21e1b41-3f84-4089-9100-5b09a01620d9" providerId="ADAL" clId="{918651BE-6283-45B5-A491-00951BBADAC7}" dt="2021-02-26T13:54:51.060" v="73"/>
          <ac:spMkLst>
            <pc:docMk/>
            <pc:sldMk cId="3683549748" sldId="295"/>
            <ac:spMk id="72" creationId="{B4B36A98-6065-4593-A0C8-3E929D35241D}"/>
          </ac:spMkLst>
        </pc:spChg>
        <pc:grpChg chg="add mod">
          <ac:chgData name="Venkatesh Kanamarlapudi" userId="d21e1b41-3f84-4089-9100-5b09a01620d9" providerId="ADAL" clId="{918651BE-6283-45B5-A491-00951BBADAC7}" dt="2021-02-26T13:54:51.060" v="73"/>
          <ac:grpSpMkLst>
            <pc:docMk/>
            <pc:sldMk cId="3683549748" sldId="295"/>
            <ac:grpSpMk id="42" creationId="{C76EF732-3FE6-4B84-8A20-DE22EF12400D}"/>
          </ac:grpSpMkLst>
        </pc:grpChg>
        <pc:grpChg chg="mod">
          <ac:chgData name="Venkatesh Kanamarlapudi" userId="d21e1b41-3f84-4089-9100-5b09a01620d9" providerId="ADAL" clId="{918651BE-6283-45B5-A491-00951BBADAC7}" dt="2021-02-26T13:54:51.060" v="73"/>
          <ac:grpSpMkLst>
            <pc:docMk/>
            <pc:sldMk cId="3683549748" sldId="295"/>
            <ac:grpSpMk id="43" creationId="{F738EFE4-37E1-494F-B516-3C5E9089BB44}"/>
          </ac:grpSpMkLst>
        </pc:grpChg>
        <pc:grpChg chg="mod">
          <ac:chgData name="Venkatesh Kanamarlapudi" userId="d21e1b41-3f84-4089-9100-5b09a01620d9" providerId="ADAL" clId="{918651BE-6283-45B5-A491-00951BBADAC7}" dt="2021-02-26T13:54:51.060" v="73"/>
          <ac:grpSpMkLst>
            <pc:docMk/>
            <pc:sldMk cId="3683549748" sldId="295"/>
            <ac:grpSpMk id="44" creationId="{1B9AB8F4-CC89-41E7-950D-2DA991F4EA9B}"/>
          </ac:grpSpMkLst>
        </pc:grpChg>
        <pc:grpChg chg="mod">
          <ac:chgData name="Venkatesh Kanamarlapudi" userId="d21e1b41-3f84-4089-9100-5b09a01620d9" providerId="ADAL" clId="{918651BE-6283-45B5-A491-00951BBADAC7}" dt="2021-02-26T13:54:51.060" v="73"/>
          <ac:grpSpMkLst>
            <pc:docMk/>
            <pc:sldMk cId="3683549748" sldId="295"/>
            <ac:grpSpMk id="45" creationId="{C8961373-B2CB-42C2-B460-AD9924937CE9}"/>
          </ac:grpSpMkLst>
        </pc:grpChg>
        <pc:grpChg chg="mod">
          <ac:chgData name="Venkatesh Kanamarlapudi" userId="d21e1b41-3f84-4089-9100-5b09a01620d9" providerId="ADAL" clId="{918651BE-6283-45B5-A491-00951BBADAC7}" dt="2021-02-26T13:54:51.060" v="73"/>
          <ac:grpSpMkLst>
            <pc:docMk/>
            <pc:sldMk cId="3683549748" sldId="295"/>
            <ac:grpSpMk id="49" creationId="{A2028014-0A2E-45D4-8498-6F1B810DEEE4}"/>
          </ac:grpSpMkLst>
        </pc:grpChg>
        <pc:grpChg chg="mod">
          <ac:chgData name="Venkatesh Kanamarlapudi" userId="d21e1b41-3f84-4089-9100-5b09a01620d9" providerId="ADAL" clId="{918651BE-6283-45B5-A491-00951BBADAC7}" dt="2021-02-26T13:54:51.060" v="73"/>
          <ac:grpSpMkLst>
            <pc:docMk/>
            <pc:sldMk cId="3683549748" sldId="295"/>
            <ac:grpSpMk id="50" creationId="{9AF3822F-0F8A-47FA-91B1-079934A1CD75}"/>
          </ac:grpSpMkLst>
        </pc:grpChg>
        <pc:grpChg chg="del">
          <ac:chgData name="Venkatesh Kanamarlapudi" userId="d21e1b41-3f84-4089-9100-5b09a01620d9" providerId="ADAL" clId="{918651BE-6283-45B5-A491-00951BBADAC7}" dt="2021-02-26T13:54:38.475" v="72" actId="478"/>
          <ac:grpSpMkLst>
            <pc:docMk/>
            <pc:sldMk cId="3683549748" sldId="295"/>
            <ac:grpSpMk id="60" creationId="{E0881B4F-BF75-4C14-9902-C94D704BF92E}"/>
          </ac:grpSpMkLst>
        </pc:grpChg>
        <pc:grpChg chg="mod">
          <ac:chgData name="Venkatesh Kanamarlapudi" userId="d21e1b41-3f84-4089-9100-5b09a01620d9" providerId="ADAL" clId="{918651BE-6283-45B5-A491-00951BBADAC7}" dt="2021-02-26T13:54:51.060" v="73"/>
          <ac:grpSpMkLst>
            <pc:docMk/>
            <pc:sldMk cId="3683549748" sldId="295"/>
            <ac:grpSpMk id="61" creationId="{9381562F-91E1-4898-8D44-785B6F15C4C2}"/>
          </ac:grpSpMkLst>
        </pc:grpChg>
        <pc:picChg chg="del">
          <ac:chgData name="Venkatesh Kanamarlapudi" userId="d21e1b41-3f84-4089-9100-5b09a01620d9" providerId="ADAL" clId="{918651BE-6283-45B5-A491-00951BBADAC7}" dt="2021-02-26T13:54:38.475" v="72" actId="478"/>
          <ac:picMkLst>
            <pc:docMk/>
            <pc:sldMk cId="3683549748" sldId="295"/>
            <ac:picMk id="3" creationId="{D7F66A69-4509-4893-A5EB-A7E0A4491637}"/>
          </ac:picMkLst>
        </pc:picChg>
        <pc:picChg chg="add mod">
          <ac:chgData name="Venkatesh Kanamarlapudi" userId="d21e1b41-3f84-4089-9100-5b09a01620d9" providerId="ADAL" clId="{918651BE-6283-45B5-A491-00951BBADAC7}" dt="2021-02-26T13:55:33.013" v="95" actId="1076"/>
          <ac:picMkLst>
            <pc:docMk/>
            <pc:sldMk cId="3683549748" sldId="295"/>
            <ac:picMk id="33" creationId="{11CD9258-2C5F-4B47-9567-B323E52B0606}"/>
          </ac:picMkLst>
        </pc:picChg>
        <pc:picChg chg="mod">
          <ac:chgData name="Venkatesh Kanamarlapudi" userId="d21e1b41-3f84-4089-9100-5b09a01620d9" providerId="ADAL" clId="{918651BE-6283-45B5-A491-00951BBADAC7}" dt="2021-02-26T13:54:51.060" v="73"/>
          <ac:picMkLst>
            <pc:docMk/>
            <pc:sldMk cId="3683549748" sldId="295"/>
            <ac:picMk id="52" creationId="{673F96AC-1855-40C3-86B8-556D02863188}"/>
          </ac:picMkLst>
        </pc:picChg>
        <pc:picChg chg="mod">
          <ac:chgData name="Venkatesh Kanamarlapudi" userId="d21e1b41-3f84-4089-9100-5b09a01620d9" providerId="ADAL" clId="{918651BE-6283-45B5-A491-00951BBADAC7}" dt="2021-02-26T13:54:51.060" v="73"/>
          <ac:picMkLst>
            <pc:docMk/>
            <pc:sldMk cId="3683549748" sldId="295"/>
            <ac:picMk id="59" creationId="{382209D8-900E-4CE2-BD01-242EA73C0B97}"/>
          </ac:picMkLst>
        </pc:picChg>
        <pc:picChg chg="mod">
          <ac:chgData name="Venkatesh Kanamarlapudi" userId="d21e1b41-3f84-4089-9100-5b09a01620d9" providerId="ADAL" clId="{918651BE-6283-45B5-A491-00951BBADAC7}" dt="2021-02-26T13:54:51.060" v="73"/>
          <ac:picMkLst>
            <pc:docMk/>
            <pc:sldMk cId="3683549748" sldId="295"/>
            <ac:picMk id="63" creationId="{D3ABD690-3DB7-4697-B1E4-0B67EB825112}"/>
          </ac:picMkLst>
        </pc:picChg>
        <pc:picChg chg="mod">
          <ac:chgData name="Venkatesh Kanamarlapudi" userId="d21e1b41-3f84-4089-9100-5b09a01620d9" providerId="ADAL" clId="{918651BE-6283-45B5-A491-00951BBADAC7}" dt="2021-02-26T13:54:51.060" v="73"/>
          <ac:picMkLst>
            <pc:docMk/>
            <pc:sldMk cId="3683549748" sldId="295"/>
            <ac:picMk id="65" creationId="{F8DD4EE9-94AD-4262-B6B9-071462FEB935}"/>
          </ac:picMkLst>
        </pc:picChg>
        <pc:picChg chg="mod">
          <ac:chgData name="Venkatesh Kanamarlapudi" userId="d21e1b41-3f84-4089-9100-5b09a01620d9" providerId="ADAL" clId="{918651BE-6283-45B5-A491-00951BBADAC7}" dt="2021-02-26T13:54:51.060" v="73"/>
          <ac:picMkLst>
            <pc:docMk/>
            <pc:sldMk cId="3683549748" sldId="295"/>
            <ac:picMk id="68" creationId="{BB6E5277-3CF1-4A32-9546-ABD4726603B0}"/>
          </ac:picMkLst>
        </pc:picChg>
        <pc:cxnChg chg="del">
          <ac:chgData name="Venkatesh Kanamarlapudi" userId="d21e1b41-3f84-4089-9100-5b09a01620d9" providerId="ADAL" clId="{918651BE-6283-45B5-A491-00951BBADAC7}" dt="2021-02-26T13:54:38.475" v="72" actId="478"/>
          <ac:cxnSpMkLst>
            <pc:docMk/>
            <pc:sldMk cId="3683549748" sldId="295"/>
            <ac:cxnSpMk id="12" creationId="{4F7E0B6E-FFD1-4E24-A3CA-B341935E5177}"/>
          </ac:cxnSpMkLst>
        </pc:cxnChg>
        <pc:cxnChg chg="add mod">
          <ac:chgData name="Venkatesh Kanamarlapudi" userId="d21e1b41-3f84-4089-9100-5b09a01620d9" providerId="ADAL" clId="{918651BE-6283-45B5-A491-00951BBADAC7}" dt="2021-02-26T13:55:23.493" v="92" actId="14100"/>
          <ac:cxnSpMkLst>
            <pc:docMk/>
            <pc:sldMk cId="3683549748" sldId="295"/>
            <ac:cxnSpMk id="40" creationId="{79E25064-99C2-4102-85E6-D1AA1EDFE41D}"/>
          </ac:cxnSpMkLst>
        </pc:cxnChg>
      </pc:sldChg>
      <pc:sldChg chg="ord">
        <pc:chgData name="Venkatesh Kanamarlapudi" userId="d21e1b41-3f84-4089-9100-5b09a01620d9" providerId="ADAL" clId="{918651BE-6283-45B5-A491-00951BBADAC7}" dt="2021-02-26T13:57:33.526" v="101"/>
        <pc:sldMkLst>
          <pc:docMk/>
          <pc:sldMk cId="3035827044" sldId="299"/>
        </pc:sldMkLst>
      </pc:sldChg>
      <pc:sldChg chg="modSp">
        <pc:chgData name="Venkatesh Kanamarlapudi" userId="d21e1b41-3f84-4089-9100-5b09a01620d9" providerId="ADAL" clId="{918651BE-6283-45B5-A491-00951BBADAC7}" dt="2021-02-26T16:31:22.052" v="703" actId="20577"/>
        <pc:sldMkLst>
          <pc:docMk/>
          <pc:sldMk cId="4243960206" sldId="300"/>
        </pc:sldMkLst>
        <pc:graphicFrameChg chg="mod">
          <ac:chgData name="Venkatesh Kanamarlapudi" userId="d21e1b41-3f84-4089-9100-5b09a01620d9" providerId="ADAL" clId="{918651BE-6283-45B5-A491-00951BBADAC7}" dt="2021-02-26T16:31:22.052" v="703" actId="20577"/>
          <ac:graphicFrameMkLst>
            <pc:docMk/>
            <pc:sldMk cId="4243960206" sldId="300"/>
            <ac:graphicFrameMk id="6" creationId="{04C113F5-F9D9-4B14-9DAC-5B860498ADA4}"/>
          </ac:graphicFrameMkLst>
        </pc:graphicFrameChg>
      </pc:sldChg>
      <pc:sldChg chg="addSp delSp modSp add mod delAnim modAnim">
        <pc:chgData name="Venkatesh Kanamarlapudi" userId="d21e1b41-3f84-4089-9100-5b09a01620d9" providerId="ADAL" clId="{918651BE-6283-45B5-A491-00951BBADAC7}" dt="2021-02-26T13:51:56.248" v="5" actId="1076"/>
        <pc:sldMkLst>
          <pc:docMk/>
          <pc:sldMk cId="3133140265" sldId="309"/>
        </pc:sldMkLst>
        <pc:spChg chg="del">
          <ac:chgData name="Venkatesh Kanamarlapudi" userId="d21e1b41-3f84-4089-9100-5b09a01620d9" providerId="ADAL" clId="{918651BE-6283-45B5-A491-00951BBADAC7}" dt="2021-02-26T13:51:40.041" v="1" actId="478"/>
          <ac:spMkLst>
            <pc:docMk/>
            <pc:sldMk cId="3133140265" sldId="309"/>
            <ac:spMk id="9" creationId="{D571D6A5-63F7-4102-BC1F-BA864BC91919}"/>
          </ac:spMkLst>
        </pc:spChg>
        <pc:spChg chg="del">
          <ac:chgData name="Venkatesh Kanamarlapudi" userId="d21e1b41-3f84-4089-9100-5b09a01620d9" providerId="ADAL" clId="{918651BE-6283-45B5-A491-00951BBADAC7}" dt="2021-02-26T13:51:40.041" v="1" actId="478"/>
          <ac:spMkLst>
            <pc:docMk/>
            <pc:sldMk cId="3133140265" sldId="309"/>
            <ac:spMk id="39" creationId="{8C174FAE-F2E9-4496-9F73-018CDE03DC78}"/>
          </ac:spMkLst>
        </pc:spChg>
        <pc:spChg chg="del">
          <ac:chgData name="Venkatesh Kanamarlapudi" userId="d21e1b41-3f84-4089-9100-5b09a01620d9" providerId="ADAL" clId="{918651BE-6283-45B5-A491-00951BBADAC7}" dt="2021-02-26T13:51:40.041" v="1" actId="478"/>
          <ac:spMkLst>
            <pc:docMk/>
            <pc:sldMk cId="3133140265" sldId="309"/>
            <ac:spMk id="59" creationId="{895E6FE0-16FF-4DC9-9EFE-9E75F78D13E7}"/>
          </ac:spMkLst>
        </pc:spChg>
        <pc:spChg chg="mod">
          <ac:chgData name="Venkatesh Kanamarlapudi" userId="d21e1b41-3f84-4089-9100-5b09a01620d9" providerId="ADAL" clId="{918651BE-6283-45B5-A491-00951BBADAC7}" dt="2021-02-26T13:51:41.638" v="2"/>
          <ac:spMkLst>
            <pc:docMk/>
            <pc:sldMk cId="3133140265" sldId="309"/>
            <ac:spMk id="77" creationId="{28BB9587-CADD-4E26-A924-532D806278D3}"/>
          </ac:spMkLst>
        </pc:spChg>
        <pc:spChg chg="mod">
          <ac:chgData name="Venkatesh Kanamarlapudi" userId="d21e1b41-3f84-4089-9100-5b09a01620d9" providerId="ADAL" clId="{918651BE-6283-45B5-A491-00951BBADAC7}" dt="2021-02-26T13:51:41.638" v="2"/>
          <ac:spMkLst>
            <pc:docMk/>
            <pc:sldMk cId="3133140265" sldId="309"/>
            <ac:spMk id="78" creationId="{2FDF261A-4435-4EA5-9DF7-403719D39F76}"/>
          </ac:spMkLst>
        </pc:spChg>
        <pc:spChg chg="mod">
          <ac:chgData name="Venkatesh Kanamarlapudi" userId="d21e1b41-3f84-4089-9100-5b09a01620d9" providerId="ADAL" clId="{918651BE-6283-45B5-A491-00951BBADAC7}" dt="2021-02-26T13:51:41.638" v="2"/>
          <ac:spMkLst>
            <pc:docMk/>
            <pc:sldMk cId="3133140265" sldId="309"/>
            <ac:spMk id="79" creationId="{A202C585-1082-4A67-B16C-019A48F43631}"/>
          </ac:spMkLst>
        </pc:spChg>
        <pc:spChg chg="mod">
          <ac:chgData name="Venkatesh Kanamarlapudi" userId="d21e1b41-3f84-4089-9100-5b09a01620d9" providerId="ADAL" clId="{918651BE-6283-45B5-A491-00951BBADAC7}" dt="2021-02-26T13:51:41.638" v="2"/>
          <ac:spMkLst>
            <pc:docMk/>
            <pc:sldMk cId="3133140265" sldId="309"/>
            <ac:spMk id="83" creationId="{6EB6FD3F-98CF-4BF0-BA61-51157EFD9CD0}"/>
          </ac:spMkLst>
        </pc:spChg>
        <pc:spChg chg="mod">
          <ac:chgData name="Venkatesh Kanamarlapudi" userId="d21e1b41-3f84-4089-9100-5b09a01620d9" providerId="ADAL" clId="{918651BE-6283-45B5-A491-00951BBADAC7}" dt="2021-02-26T13:51:41.638" v="2"/>
          <ac:spMkLst>
            <pc:docMk/>
            <pc:sldMk cId="3133140265" sldId="309"/>
            <ac:spMk id="86" creationId="{411EA86F-F516-4B42-9844-4C304C6E333A}"/>
          </ac:spMkLst>
        </pc:spChg>
        <pc:spChg chg="mod">
          <ac:chgData name="Venkatesh Kanamarlapudi" userId="d21e1b41-3f84-4089-9100-5b09a01620d9" providerId="ADAL" clId="{918651BE-6283-45B5-A491-00951BBADAC7}" dt="2021-02-26T13:51:41.638" v="2"/>
          <ac:spMkLst>
            <pc:docMk/>
            <pc:sldMk cId="3133140265" sldId="309"/>
            <ac:spMk id="89" creationId="{319B4D7E-BBE9-4DEA-8820-757ECB08F9A9}"/>
          </ac:spMkLst>
        </pc:spChg>
        <pc:spChg chg="mod">
          <ac:chgData name="Venkatesh Kanamarlapudi" userId="d21e1b41-3f84-4089-9100-5b09a01620d9" providerId="ADAL" clId="{918651BE-6283-45B5-A491-00951BBADAC7}" dt="2021-02-26T13:51:41.638" v="2"/>
          <ac:spMkLst>
            <pc:docMk/>
            <pc:sldMk cId="3133140265" sldId="309"/>
            <ac:spMk id="92" creationId="{46C22876-1576-483D-B170-75663F7899CE}"/>
          </ac:spMkLst>
        </pc:spChg>
        <pc:spChg chg="add mod">
          <ac:chgData name="Venkatesh Kanamarlapudi" userId="d21e1b41-3f84-4089-9100-5b09a01620d9" providerId="ADAL" clId="{918651BE-6283-45B5-A491-00951BBADAC7}" dt="2021-02-26T13:51:41.638" v="2"/>
          <ac:spMkLst>
            <pc:docMk/>
            <pc:sldMk cId="3133140265" sldId="309"/>
            <ac:spMk id="93" creationId="{9126D605-E8BE-4C85-B474-CAD73E15EF90}"/>
          </ac:spMkLst>
        </pc:spChg>
        <pc:spChg chg="mod">
          <ac:chgData name="Venkatesh Kanamarlapudi" userId="d21e1b41-3f84-4089-9100-5b09a01620d9" providerId="ADAL" clId="{918651BE-6283-45B5-A491-00951BBADAC7}" dt="2021-02-26T13:51:41.638" v="2"/>
          <ac:spMkLst>
            <pc:docMk/>
            <pc:sldMk cId="3133140265" sldId="309"/>
            <ac:spMk id="96" creationId="{14ABEB51-16C9-44BB-95A5-C81F8557429C}"/>
          </ac:spMkLst>
        </pc:spChg>
        <pc:spChg chg="mod">
          <ac:chgData name="Venkatesh Kanamarlapudi" userId="d21e1b41-3f84-4089-9100-5b09a01620d9" providerId="ADAL" clId="{918651BE-6283-45B5-A491-00951BBADAC7}" dt="2021-02-26T13:51:41.638" v="2"/>
          <ac:spMkLst>
            <pc:docMk/>
            <pc:sldMk cId="3133140265" sldId="309"/>
            <ac:spMk id="98" creationId="{46EC8D0C-C35C-42DE-A923-65050832BB42}"/>
          </ac:spMkLst>
        </pc:spChg>
        <pc:spChg chg="mod">
          <ac:chgData name="Venkatesh Kanamarlapudi" userId="d21e1b41-3f84-4089-9100-5b09a01620d9" providerId="ADAL" clId="{918651BE-6283-45B5-A491-00951BBADAC7}" dt="2021-02-26T13:51:41.638" v="2"/>
          <ac:spMkLst>
            <pc:docMk/>
            <pc:sldMk cId="3133140265" sldId="309"/>
            <ac:spMk id="101" creationId="{51371A21-5756-46D5-B92A-D96DE596C524}"/>
          </ac:spMkLst>
        </pc:spChg>
        <pc:spChg chg="mod">
          <ac:chgData name="Venkatesh Kanamarlapudi" userId="d21e1b41-3f84-4089-9100-5b09a01620d9" providerId="ADAL" clId="{918651BE-6283-45B5-A491-00951BBADAC7}" dt="2021-02-26T13:51:41.638" v="2"/>
          <ac:spMkLst>
            <pc:docMk/>
            <pc:sldMk cId="3133140265" sldId="309"/>
            <ac:spMk id="103" creationId="{FD7A43C4-6A0B-401C-88A4-3D7A58919D06}"/>
          </ac:spMkLst>
        </pc:spChg>
        <pc:spChg chg="mod">
          <ac:chgData name="Venkatesh Kanamarlapudi" userId="d21e1b41-3f84-4089-9100-5b09a01620d9" providerId="ADAL" clId="{918651BE-6283-45B5-A491-00951BBADAC7}" dt="2021-02-26T13:51:41.638" v="2"/>
          <ac:spMkLst>
            <pc:docMk/>
            <pc:sldMk cId="3133140265" sldId="309"/>
            <ac:spMk id="106" creationId="{F670ADAD-AD7C-4972-9677-7DDFCF0D0EF4}"/>
          </ac:spMkLst>
        </pc:spChg>
        <pc:spChg chg="mod">
          <ac:chgData name="Venkatesh Kanamarlapudi" userId="d21e1b41-3f84-4089-9100-5b09a01620d9" providerId="ADAL" clId="{918651BE-6283-45B5-A491-00951BBADAC7}" dt="2021-02-26T13:51:41.638" v="2"/>
          <ac:spMkLst>
            <pc:docMk/>
            <pc:sldMk cId="3133140265" sldId="309"/>
            <ac:spMk id="107" creationId="{D684CD3B-77A6-45EF-8BE4-70F23CE08001}"/>
          </ac:spMkLst>
        </pc:spChg>
        <pc:spChg chg="mod">
          <ac:chgData name="Venkatesh Kanamarlapudi" userId="d21e1b41-3f84-4089-9100-5b09a01620d9" providerId="ADAL" clId="{918651BE-6283-45B5-A491-00951BBADAC7}" dt="2021-02-26T13:51:41.638" v="2"/>
          <ac:spMkLst>
            <pc:docMk/>
            <pc:sldMk cId="3133140265" sldId="309"/>
            <ac:spMk id="111" creationId="{66062468-7976-4F32-807B-61DBF324F4E4}"/>
          </ac:spMkLst>
        </pc:spChg>
        <pc:spChg chg="mod">
          <ac:chgData name="Venkatesh Kanamarlapudi" userId="d21e1b41-3f84-4089-9100-5b09a01620d9" providerId="ADAL" clId="{918651BE-6283-45B5-A491-00951BBADAC7}" dt="2021-02-26T13:51:41.638" v="2"/>
          <ac:spMkLst>
            <pc:docMk/>
            <pc:sldMk cId="3133140265" sldId="309"/>
            <ac:spMk id="113" creationId="{6A810C52-B71D-4E15-B667-DC5AC8DC1B17}"/>
          </ac:spMkLst>
        </pc:spChg>
        <pc:spChg chg="add mod">
          <ac:chgData name="Venkatesh Kanamarlapudi" userId="d21e1b41-3f84-4089-9100-5b09a01620d9" providerId="ADAL" clId="{918651BE-6283-45B5-A491-00951BBADAC7}" dt="2021-02-26T13:51:56.248" v="5" actId="1076"/>
          <ac:spMkLst>
            <pc:docMk/>
            <pc:sldMk cId="3133140265" sldId="309"/>
            <ac:spMk id="117" creationId="{4A8E7AC5-4C61-4D82-A3BE-29F288859CB0}"/>
          </ac:spMkLst>
        </pc:spChg>
        <pc:spChg chg="add mod">
          <ac:chgData name="Venkatesh Kanamarlapudi" userId="d21e1b41-3f84-4089-9100-5b09a01620d9" providerId="ADAL" clId="{918651BE-6283-45B5-A491-00951BBADAC7}" dt="2021-02-26T13:51:41.638" v="2"/>
          <ac:spMkLst>
            <pc:docMk/>
            <pc:sldMk cId="3133140265" sldId="309"/>
            <ac:spMk id="118" creationId="{22A942D6-47D9-4F65-AA21-DF90384B2214}"/>
          </ac:spMkLst>
        </pc:spChg>
        <pc:spChg chg="add mod">
          <ac:chgData name="Venkatesh Kanamarlapudi" userId="d21e1b41-3f84-4089-9100-5b09a01620d9" providerId="ADAL" clId="{918651BE-6283-45B5-A491-00951BBADAC7}" dt="2021-02-26T13:51:41.638" v="2"/>
          <ac:spMkLst>
            <pc:docMk/>
            <pc:sldMk cId="3133140265" sldId="309"/>
            <ac:spMk id="119" creationId="{FC4BF05F-6562-4881-AB7E-8BEA0EE5C9E4}"/>
          </ac:spMkLst>
        </pc:spChg>
        <pc:grpChg chg="del">
          <ac:chgData name="Venkatesh Kanamarlapudi" userId="d21e1b41-3f84-4089-9100-5b09a01620d9" providerId="ADAL" clId="{918651BE-6283-45B5-A491-00951BBADAC7}" dt="2021-02-26T13:51:40.041" v="1" actId="478"/>
          <ac:grpSpMkLst>
            <pc:docMk/>
            <pc:sldMk cId="3133140265" sldId="309"/>
            <ac:grpSpMk id="4" creationId="{5E1B4F1B-D86E-4A1A-8349-61481ACC1D59}"/>
          </ac:grpSpMkLst>
        </pc:grpChg>
        <pc:grpChg chg="del">
          <ac:chgData name="Venkatesh Kanamarlapudi" userId="d21e1b41-3f84-4089-9100-5b09a01620d9" providerId="ADAL" clId="{918651BE-6283-45B5-A491-00951BBADAC7}" dt="2021-02-26T13:51:40.041" v="1" actId="478"/>
          <ac:grpSpMkLst>
            <pc:docMk/>
            <pc:sldMk cId="3133140265" sldId="309"/>
            <ac:grpSpMk id="6" creationId="{301F0F3D-4D5D-4AFC-AE6C-51239BEED4CB}"/>
          </ac:grpSpMkLst>
        </pc:grpChg>
        <pc:grpChg chg="del">
          <ac:chgData name="Venkatesh Kanamarlapudi" userId="d21e1b41-3f84-4089-9100-5b09a01620d9" providerId="ADAL" clId="{918651BE-6283-45B5-A491-00951BBADAC7}" dt="2021-02-26T13:51:40.041" v="1" actId="478"/>
          <ac:grpSpMkLst>
            <pc:docMk/>
            <pc:sldMk cId="3133140265" sldId="309"/>
            <ac:grpSpMk id="10" creationId="{3F4009E9-EC6B-457D-AE9B-587ABFAAED0B}"/>
          </ac:grpSpMkLst>
        </pc:grpChg>
        <pc:grpChg chg="del">
          <ac:chgData name="Venkatesh Kanamarlapudi" userId="d21e1b41-3f84-4089-9100-5b09a01620d9" providerId="ADAL" clId="{918651BE-6283-45B5-A491-00951BBADAC7}" dt="2021-02-26T13:51:40.041" v="1" actId="478"/>
          <ac:grpSpMkLst>
            <pc:docMk/>
            <pc:sldMk cId="3133140265" sldId="309"/>
            <ac:grpSpMk id="21" creationId="{30AB03E9-645D-4B78-BA39-89BCCB94F7CA}"/>
          </ac:grpSpMkLst>
        </pc:grpChg>
        <pc:grpChg chg="del">
          <ac:chgData name="Venkatesh Kanamarlapudi" userId="d21e1b41-3f84-4089-9100-5b09a01620d9" providerId="ADAL" clId="{918651BE-6283-45B5-A491-00951BBADAC7}" dt="2021-02-26T13:51:40.041" v="1" actId="478"/>
          <ac:grpSpMkLst>
            <pc:docMk/>
            <pc:sldMk cId="3133140265" sldId="309"/>
            <ac:grpSpMk id="24" creationId="{9F186B3A-10A6-4774-8829-EE5CF5DF24AF}"/>
          </ac:grpSpMkLst>
        </pc:grpChg>
        <pc:grpChg chg="del">
          <ac:chgData name="Venkatesh Kanamarlapudi" userId="d21e1b41-3f84-4089-9100-5b09a01620d9" providerId="ADAL" clId="{918651BE-6283-45B5-A491-00951BBADAC7}" dt="2021-02-26T13:51:40.041" v="1" actId="478"/>
          <ac:grpSpMkLst>
            <pc:docMk/>
            <pc:sldMk cId="3133140265" sldId="309"/>
            <ac:grpSpMk id="28" creationId="{DAD64B18-C211-4E7E-A276-6B6B5864F095}"/>
          </ac:grpSpMkLst>
        </pc:grpChg>
        <pc:grpChg chg="del">
          <ac:chgData name="Venkatesh Kanamarlapudi" userId="d21e1b41-3f84-4089-9100-5b09a01620d9" providerId="ADAL" clId="{918651BE-6283-45B5-A491-00951BBADAC7}" dt="2021-02-26T13:51:40.041" v="1" actId="478"/>
          <ac:grpSpMkLst>
            <pc:docMk/>
            <pc:sldMk cId="3133140265" sldId="309"/>
            <ac:grpSpMk id="36" creationId="{09A21CF6-BF93-470B-8DC7-572487628628}"/>
          </ac:grpSpMkLst>
        </pc:grpChg>
        <pc:grpChg chg="del">
          <ac:chgData name="Venkatesh Kanamarlapudi" userId="d21e1b41-3f84-4089-9100-5b09a01620d9" providerId="ADAL" clId="{918651BE-6283-45B5-A491-00951BBADAC7}" dt="2021-02-26T13:51:40.041" v="1" actId="478"/>
          <ac:grpSpMkLst>
            <pc:docMk/>
            <pc:sldMk cId="3133140265" sldId="309"/>
            <ac:grpSpMk id="40" creationId="{E562866C-2B5E-47C6-BAB4-CF20CF98E9E4}"/>
          </ac:grpSpMkLst>
        </pc:grpChg>
        <pc:grpChg chg="del">
          <ac:chgData name="Venkatesh Kanamarlapudi" userId="d21e1b41-3f84-4089-9100-5b09a01620d9" providerId="ADAL" clId="{918651BE-6283-45B5-A491-00951BBADAC7}" dt="2021-02-26T13:51:40.041" v="1" actId="478"/>
          <ac:grpSpMkLst>
            <pc:docMk/>
            <pc:sldMk cId="3133140265" sldId="309"/>
            <ac:grpSpMk id="42" creationId="{2CD375FA-3AC4-4D78-9106-C6B334744F06}"/>
          </ac:grpSpMkLst>
        </pc:grpChg>
        <pc:grpChg chg="del">
          <ac:chgData name="Venkatesh Kanamarlapudi" userId="d21e1b41-3f84-4089-9100-5b09a01620d9" providerId="ADAL" clId="{918651BE-6283-45B5-A491-00951BBADAC7}" dt="2021-02-26T13:51:40.041" v="1" actId="478"/>
          <ac:grpSpMkLst>
            <pc:docMk/>
            <pc:sldMk cId="3133140265" sldId="309"/>
            <ac:grpSpMk id="55" creationId="{AD929291-4EEF-4AAD-B1A7-8B3A1174B480}"/>
          </ac:grpSpMkLst>
        </pc:grpChg>
        <pc:grpChg chg="del">
          <ac:chgData name="Venkatesh Kanamarlapudi" userId="d21e1b41-3f84-4089-9100-5b09a01620d9" providerId="ADAL" clId="{918651BE-6283-45B5-A491-00951BBADAC7}" dt="2021-02-26T13:51:40.041" v="1" actId="478"/>
          <ac:grpSpMkLst>
            <pc:docMk/>
            <pc:sldMk cId="3133140265" sldId="309"/>
            <ac:grpSpMk id="56" creationId="{D748CB7B-2FA3-4C73-B8D0-BDCBCECDBF84}"/>
          </ac:grpSpMkLst>
        </pc:grpChg>
        <pc:grpChg chg="del">
          <ac:chgData name="Venkatesh Kanamarlapudi" userId="d21e1b41-3f84-4089-9100-5b09a01620d9" providerId="ADAL" clId="{918651BE-6283-45B5-A491-00951BBADAC7}" dt="2021-02-26T13:51:40.041" v="1" actId="478"/>
          <ac:grpSpMkLst>
            <pc:docMk/>
            <pc:sldMk cId="3133140265" sldId="309"/>
            <ac:grpSpMk id="60" creationId="{16353BD1-46DC-4E73-8CAD-50363AE14D78}"/>
          </ac:grpSpMkLst>
        </pc:grpChg>
        <pc:grpChg chg="del">
          <ac:chgData name="Venkatesh Kanamarlapudi" userId="d21e1b41-3f84-4089-9100-5b09a01620d9" providerId="ADAL" clId="{918651BE-6283-45B5-A491-00951BBADAC7}" dt="2021-02-26T13:51:40.041" v="1" actId="478"/>
          <ac:grpSpMkLst>
            <pc:docMk/>
            <pc:sldMk cId="3133140265" sldId="309"/>
            <ac:grpSpMk id="61" creationId="{6CDEC729-26DE-471B-8C40-5B01B879781C}"/>
          </ac:grpSpMkLst>
        </pc:grpChg>
        <pc:grpChg chg="add mod">
          <ac:chgData name="Venkatesh Kanamarlapudi" userId="d21e1b41-3f84-4089-9100-5b09a01620d9" providerId="ADAL" clId="{918651BE-6283-45B5-A491-00951BBADAC7}" dt="2021-02-26T13:51:41.638" v="2"/>
          <ac:grpSpMkLst>
            <pc:docMk/>
            <pc:sldMk cId="3133140265" sldId="309"/>
            <ac:grpSpMk id="63" creationId="{57D013AF-037B-482D-B9A3-EFED0D8F6702}"/>
          </ac:grpSpMkLst>
        </pc:grpChg>
        <pc:grpChg chg="add mod">
          <ac:chgData name="Venkatesh Kanamarlapudi" userId="d21e1b41-3f84-4089-9100-5b09a01620d9" providerId="ADAL" clId="{918651BE-6283-45B5-A491-00951BBADAC7}" dt="2021-02-26T13:51:41.638" v="2"/>
          <ac:grpSpMkLst>
            <pc:docMk/>
            <pc:sldMk cId="3133140265" sldId="309"/>
            <ac:grpSpMk id="66" creationId="{95FE99AA-993D-42FD-BBFB-0DCBCF811FE4}"/>
          </ac:grpSpMkLst>
        </pc:grpChg>
        <pc:grpChg chg="add mod">
          <ac:chgData name="Venkatesh Kanamarlapudi" userId="d21e1b41-3f84-4089-9100-5b09a01620d9" providerId="ADAL" clId="{918651BE-6283-45B5-A491-00951BBADAC7}" dt="2021-02-26T13:51:41.638" v="2"/>
          <ac:grpSpMkLst>
            <pc:docMk/>
            <pc:sldMk cId="3133140265" sldId="309"/>
            <ac:grpSpMk id="70" creationId="{C946879F-4BDA-4010-9B1E-D0CB09237357}"/>
          </ac:grpSpMkLst>
        </pc:grpChg>
        <pc:grpChg chg="add mod">
          <ac:chgData name="Venkatesh Kanamarlapudi" userId="d21e1b41-3f84-4089-9100-5b09a01620d9" providerId="ADAL" clId="{918651BE-6283-45B5-A491-00951BBADAC7}" dt="2021-02-26T13:51:41.638" v="2"/>
          <ac:grpSpMkLst>
            <pc:docMk/>
            <pc:sldMk cId="3133140265" sldId="309"/>
            <ac:grpSpMk id="73" creationId="{34EC8734-03D2-4974-9D4D-FD3EF773274C}"/>
          </ac:grpSpMkLst>
        </pc:grpChg>
        <pc:grpChg chg="mod">
          <ac:chgData name="Venkatesh Kanamarlapudi" userId="d21e1b41-3f84-4089-9100-5b09a01620d9" providerId="ADAL" clId="{918651BE-6283-45B5-A491-00951BBADAC7}" dt="2021-02-26T13:51:41.638" v="2"/>
          <ac:grpSpMkLst>
            <pc:docMk/>
            <pc:sldMk cId="3133140265" sldId="309"/>
            <ac:grpSpMk id="74" creationId="{2E2CEE33-5859-432C-BC98-E48A9C26C6F2}"/>
          </ac:grpSpMkLst>
        </pc:grpChg>
        <pc:grpChg chg="mod">
          <ac:chgData name="Venkatesh Kanamarlapudi" userId="d21e1b41-3f84-4089-9100-5b09a01620d9" providerId="ADAL" clId="{918651BE-6283-45B5-A491-00951BBADAC7}" dt="2021-02-26T13:51:41.638" v="2"/>
          <ac:grpSpMkLst>
            <pc:docMk/>
            <pc:sldMk cId="3133140265" sldId="309"/>
            <ac:grpSpMk id="75" creationId="{8A85BCB9-3A1E-4A69-B636-75BCC45DD8B9}"/>
          </ac:grpSpMkLst>
        </pc:grpChg>
        <pc:grpChg chg="add mod">
          <ac:chgData name="Venkatesh Kanamarlapudi" userId="d21e1b41-3f84-4089-9100-5b09a01620d9" providerId="ADAL" clId="{918651BE-6283-45B5-A491-00951BBADAC7}" dt="2021-02-26T13:51:41.638" v="2"/>
          <ac:grpSpMkLst>
            <pc:docMk/>
            <pc:sldMk cId="3133140265" sldId="309"/>
            <ac:grpSpMk id="81" creationId="{003274BA-F96C-40E8-A839-2703986CBF33}"/>
          </ac:grpSpMkLst>
        </pc:grpChg>
        <pc:grpChg chg="add mod">
          <ac:chgData name="Venkatesh Kanamarlapudi" userId="d21e1b41-3f84-4089-9100-5b09a01620d9" providerId="ADAL" clId="{918651BE-6283-45B5-A491-00951BBADAC7}" dt="2021-02-26T13:51:41.638" v="2"/>
          <ac:grpSpMkLst>
            <pc:docMk/>
            <pc:sldMk cId="3133140265" sldId="309"/>
            <ac:grpSpMk id="84" creationId="{231D76D7-F35E-4354-8272-538029A68C8A}"/>
          </ac:grpSpMkLst>
        </pc:grpChg>
        <pc:grpChg chg="add mod">
          <ac:chgData name="Venkatesh Kanamarlapudi" userId="d21e1b41-3f84-4089-9100-5b09a01620d9" providerId="ADAL" clId="{918651BE-6283-45B5-A491-00951BBADAC7}" dt="2021-02-26T13:51:41.638" v="2"/>
          <ac:grpSpMkLst>
            <pc:docMk/>
            <pc:sldMk cId="3133140265" sldId="309"/>
            <ac:grpSpMk id="87" creationId="{309EDAEA-2286-4A30-BD2D-0A87CC723123}"/>
          </ac:grpSpMkLst>
        </pc:grpChg>
        <pc:grpChg chg="add mod">
          <ac:chgData name="Venkatesh Kanamarlapudi" userId="d21e1b41-3f84-4089-9100-5b09a01620d9" providerId="ADAL" clId="{918651BE-6283-45B5-A491-00951BBADAC7}" dt="2021-02-26T13:51:41.638" v="2"/>
          <ac:grpSpMkLst>
            <pc:docMk/>
            <pc:sldMk cId="3133140265" sldId="309"/>
            <ac:grpSpMk id="90" creationId="{E43F164C-684D-45AE-991B-FA3B4DC921CD}"/>
          </ac:grpSpMkLst>
        </pc:grpChg>
        <pc:grpChg chg="add mod">
          <ac:chgData name="Venkatesh Kanamarlapudi" userId="d21e1b41-3f84-4089-9100-5b09a01620d9" providerId="ADAL" clId="{918651BE-6283-45B5-A491-00951BBADAC7}" dt="2021-02-26T13:51:41.638" v="2"/>
          <ac:grpSpMkLst>
            <pc:docMk/>
            <pc:sldMk cId="3133140265" sldId="309"/>
            <ac:grpSpMk id="94" creationId="{C1413B26-F818-4ADC-B901-D45A91986C56}"/>
          </ac:grpSpMkLst>
        </pc:grpChg>
        <pc:grpChg chg="mod">
          <ac:chgData name="Venkatesh Kanamarlapudi" userId="d21e1b41-3f84-4089-9100-5b09a01620d9" providerId="ADAL" clId="{918651BE-6283-45B5-A491-00951BBADAC7}" dt="2021-02-26T13:51:41.638" v="2"/>
          <ac:grpSpMkLst>
            <pc:docMk/>
            <pc:sldMk cId="3133140265" sldId="309"/>
            <ac:grpSpMk id="95" creationId="{AC41C4D3-DACB-477B-86DF-F64360A4EFC7}"/>
          </ac:grpSpMkLst>
        </pc:grpChg>
        <pc:grpChg chg="add mod">
          <ac:chgData name="Venkatesh Kanamarlapudi" userId="d21e1b41-3f84-4089-9100-5b09a01620d9" providerId="ADAL" clId="{918651BE-6283-45B5-A491-00951BBADAC7}" dt="2021-02-26T13:51:41.638" v="2"/>
          <ac:grpSpMkLst>
            <pc:docMk/>
            <pc:sldMk cId="3133140265" sldId="309"/>
            <ac:grpSpMk id="99" creationId="{AF4A6519-F642-4BB6-80B1-4403B8B95087}"/>
          </ac:grpSpMkLst>
        </pc:grpChg>
        <pc:grpChg chg="mod">
          <ac:chgData name="Venkatesh Kanamarlapudi" userId="d21e1b41-3f84-4089-9100-5b09a01620d9" providerId="ADAL" clId="{918651BE-6283-45B5-A491-00951BBADAC7}" dt="2021-02-26T13:51:41.638" v="2"/>
          <ac:grpSpMkLst>
            <pc:docMk/>
            <pc:sldMk cId="3133140265" sldId="309"/>
            <ac:grpSpMk id="100" creationId="{58977C14-DE68-4FE3-9B84-56D4C1BE17AE}"/>
          </ac:grpSpMkLst>
        </pc:grpChg>
        <pc:grpChg chg="add mod">
          <ac:chgData name="Venkatesh Kanamarlapudi" userId="d21e1b41-3f84-4089-9100-5b09a01620d9" providerId="ADAL" clId="{918651BE-6283-45B5-A491-00951BBADAC7}" dt="2021-02-26T13:51:41.638" v="2"/>
          <ac:grpSpMkLst>
            <pc:docMk/>
            <pc:sldMk cId="3133140265" sldId="309"/>
            <ac:grpSpMk id="104" creationId="{A7DBF087-A62B-4332-BA8C-4A843CC7717B}"/>
          </ac:grpSpMkLst>
        </pc:grpChg>
        <pc:grpChg chg="mod">
          <ac:chgData name="Venkatesh Kanamarlapudi" userId="d21e1b41-3f84-4089-9100-5b09a01620d9" providerId="ADAL" clId="{918651BE-6283-45B5-A491-00951BBADAC7}" dt="2021-02-26T13:51:41.638" v="2"/>
          <ac:grpSpMkLst>
            <pc:docMk/>
            <pc:sldMk cId="3133140265" sldId="309"/>
            <ac:grpSpMk id="105" creationId="{D41FA262-CE73-458E-9033-F976A16420A0}"/>
          </ac:grpSpMkLst>
        </pc:grpChg>
        <pc:grpChg chg="add mod">
          <ac:chgData name="Venkatesh Kanamarlapudi" userId="d21e1b41-3f84-4089-9100-5b09a01620d9" providerId="ADAL" clId="{918651BE-6283-45B5-A491-00951BBADAC7}" dt="2021-02-26T13:51:41.638" v="2"/>
          <ac:grpSpMkLst>
            <pc:docMk/>
            <pc:sldMk cId="3133140265" sldId="309"/>
            <ac:grpSpMk id="109" creationId="{55A6232D-A776-4725-B6AC-13245BA4DC08}"/>
          </ac:grpSpMkLst>
        </pc:grpChg>
        <pc:grpChg chg="mod">
          <ac:chgData name="Venkatesh Kanamarlapudi" userId="d21e1b41-3f84-4089-9100-5b09a01620d9" providerId="ADAL" clId="{918651BE-6283-45B5-A491-00951BBADAC7}" dt="2021-02-26T13:51:41.638" v="2"/>
          <ac:grpSpMkLst>
            <pc:docMk/>
            <pc:sldMk cId="3133140265" sldId="309"/>
            <ac:grpSpMk id="110" creationId="{03CE3DF5-F92B-4443-A6D2-53A656AB9F8C}"/>
          </ac:grpSpMkLst>
        </pc:grpChg>
        <pc:grpChg chg="add mod">
          <ac:chgData name="Venkatesh Kanamarlapudi" userId="d21e1b41-3f84-4089-9100-5b09a01620d9" providerId="ADAL" clId="{918651BE-6283-45B5-A491-00951BBADAC7}" dt="2021-02-26T13:51:41.638" v="2"/>
          <ac:grpSpMkLst>
            <pc:docMk/>
            <pc:sldMk cId="3133140265" sldId="309"/>
            <ac:grpSpMk id="114" creationId="{8CC85E19-15C6-41EA-AC6B-0FB580EBDA37}"/>
          </ac:grpSpMkLst>
        </pc:grpChg>
        <pc:picChg chg="del">
          <ac:chgData name="Venkatesh Kanamarlapudi" userId="d21e1b41-3f84-4089-9100-5b09a01620d9" providerId="ADAL" clId="{918651BE-6283-45B5-A491-00951BBADAC7}" dt="2021-02-26T13:51:40.041" v="1" actId="478"/>
          <ac:picMkLst>
            <pc:docMk/>
            <pc:sldMk cId="3133140265" sldId="309"/>
            <ac:picMk id="5" creationId="{5B30966D-7B02-450D-9946-044DF7EC308B}"/>
          </ac:picMkLst>
        </pc:picChg>
        <pc:picChg chg="del">
          <ac:chgData name="Venkatesh Kanamarlapudi" userId="d21e1b41-3f84-4089-9100-5b09a01620d9" providerId="ADAL" clId="{918651BE-6283-45B5-A491-00951BBADAC7}" dt="2021-02-26T13:51:40.041" v="1" actId="478"/>
          <ac:picMkLst>
            <pc:docMk/>
            <pc:sldMk cId="3133140265" sldId="309"/>
            <ac:picMk id="38" creationId="{100D68C8-2A22-49B9-B1FD-AC73C69A3E34}"/>
          </ac:picMkLst>
        </pc:picChg>
        <pc:picChg chg="del">
          <ac:chgData name="Venkatesh Kanamarlapudi" userId="d21e1b41-3f84-4089-9100-5b09a01620d9" providerId="ADAL" clId="{918651BE-6283-45B5-A491-00951BBADAC7}" dt="2021-02-26T13:51:40.041" v="1" actId="478"/>
          <ac:picMkLst>
            <pc:docMk/>
            <pc:sldMk cId="3133140265" sldId="309"/>
            <ac:picMk id="51" creationId="{4B6557B8-621F-45AC-B597-A54F9CED79A4}"/>
          </ac:picMkLst>
        </pc:picChg>
        <pc:picChg chg="add mod">
          <ac:chgData name="Venkatesh Kanamarlapudi" userId="d21e1b41-3f84-4089-9100-5b09a01620d9" providerId="ADAL" clId="{918651BE-6283-45B5-A491-00951BBADAC7}" dt="2021-02-26T13:51:41.638" v="2"/>
          <ac:picMkLst>
            <pc:docMk/>
            <pc:sldMk cId="3133140265" sldId="309"/>
            <ac:picMk id="62" creationId="{418DEDDC-CA84-429F-B7AE-A88BC4A05A7D}"/>
          </ac:picMkLst>
        </pc:picChg>
        <pc:picChg chg="mod">
          <ac:chgData name="Venkatesh Kanamarlapudi" userId="d21e1b41-3f84-4089-9100-5b09a01620d9" providerId="ADAL" clId="{918651BE-6283-45B5-A491-00951BBADAC7}" dt="2021-02-26T13:51:41.638" v="2"/>
          <ac:picMkLst>
            <pc:docMk/>
            <pc:sldMk cId="3133140265" sldId="309"/>
            <ac:picMk id="64" creationId="{92781731-AC39-4B8A-9E29-2D0FB84AE335}"/>
          </ac:picMkLst>
        </pc:picChg>
        <pc:picChg chg="mod">
          <ac:chgData name="Venkatesh Kanamarlapudi" userId="d21e1b41-3f84-4089-9100-5b09a01620d9" providerId="ADAL" clId="{918651BE-6283-45B5-A491-00951BBADAC7}" dt="2021-02-26T13:51:41.638" v="2"/>
          <ac:picMkLst>
            <pc:docMk/>
            <pc:sldMk cId="3133140265" sldId="309"/>
            <ac:picMk id="65" creationId="{E8734C55-9384-4918-87F5-47495C933B9B}"/>
          </ac:picMkLst>
        </pc:picChg>
        <pc:picChg chg="mod">
          <ac:chgData name="Venkatesh Kanamarlapudi" userId="d21e1b41-3f84-4089-9100-5b09a01620d9" providerId="ADAL" clId="{918651BE-6283-45B5-A491-00951BBADAC7}" dt="2021-02-26T13:51:41.638" v="2"/>
          <ac:picMkLst>
            <pc:docMk/>
            <pc:sldMk cId="3133140265" sldId="309"/>
            <ac:picMk id="67" creationId="{A4AE7AB0-4F86-48DD-926C-1DAF7D74B708}"/>
          </ac:picMkLst>
        </pc:picChg>
        <pc:picChg chg="mod">
          <ac:chgData name="Venkatesh Kanamarlapudi" userId="d21e1b41-3f84-4089-9100-5b09a01620d9" providerId="ADAL" clId="{918651BE-6283-45B5-A491-00951BBADAC7}" dt="2021-02-26T13:51:41.638" v="2"/>
          <ac:picMkLst>
            <pc:docMk/>
            <pc:sldMk cId="3133140265" sldId="309"/>
            <ac:picMk id="68" creationId="{D93C7C7C-9C84-49C9-91B9-E98A420A6C9F}"/>
          </ac:picMkLst>
        </pc:picChg>
        <pc:picChg chg="add mod">
          <ac:chgData name="Venkatesh Kanamarlapudi" userId="d21e1b41-3f84-4089-9100-5b09a01620d9" providerId="ADAL" clId="{918651BE-6283-45B5-A491-00951BBADAC7}" dt="2021-02-26T13:51:41.638" v="2"/>
          <ac:picMkLst>
            <pc:docMk/>
            <pc:sldMk cId="3133140265" sldId="309"/>
            <ac:picMk id="69" creationId="{0CA8F276-2264-43C5-8488-EA1F8ADBCADA}"/>
          </ac:picMkLst>
        </pc:picChg>
        <pc:picChg chg="mod">
          <ac:chgData name="Venkatesh Kanamarlapudi" userId="d21e1b41-3f84-4089-9100-5b09a01620d9" providerId="ADAL" clId="{918651BE-6283-45B5-A491-00951BBADAC7}" dt="2021-02-26T13:51:41.638" v="2"/>
          <ac:picMkLst>
            <pc:docMk/>
            <pc:sldMk cId="3133140265" sldId="309"/>
            <ac:picMk id="71" creationId="{54CBCDD5-35D0-4280-B53E-A04F18DE2B2B}"/>
          </ac:picMkLst>
        </pc:picChg>
        <pc:picChg chg="mod">
          <ac:chgData name="Venkatesh Kanamarlapudi" userId="d21e1b41-3f84-4089-9100-5b09a01620d9" providerId="ADAL" clId="{918651BE-6283-45B5-A491-00951BBADAC7}" dt="2021-02-26T13:51:41.638" v="2"/>
          <ac:picMkLst>
            <pc:docMk/>
            <pc:sldMk cId="3133140265" sldId="309"/>
            <ac:picMk id="72" creationId="{A5B2B17E-4FBB-4C76-A39B-03CE4F887FEA}"/>
          </ac:picMkLst>
        </pc:picChg>
        <pc:picChg chg="mod">
          <ac:chgData name="Venkatesh Kanamarlapudi" userId="d21e1b41-3f84-4089-9100-5b09a01620d9" providerId="ADAL" clId="{918651BE-6283-45B5-A491-00951BBADAC7}" dt="2021-02-26T13:51:41.638" v="2"/>
          <ac:picMkLst>
            <pc:docMk/>
            <pc:sldMk cId="3133140265" sldId="309"/>
            <ac:picMk id="76" creationId="{1D5B3AA7-EDE6-4129-B915-D26ACD9B87AE}"/>
          </ac:picMkLst>
        </pc:picChg>
        <pc:picChg chg="add mod">
          <ac:chgData name="Venkatesh Kanamarlapudi" userId="d21e1b41-3f84-4089-9100-5b09a01620d9" providerId="ADAL" clId="{918651BE-6283-45B5-A491-00951BBADAC7}" dt="2021-02-26T13:51:50.604" v="4" actId="1076"/>
          <ac:picMkLst>
            <pc:docMk/>
            <pc:sldMk cId="3133140265" sldId="309"/>
            <ac:picMk id="80" creationId="{73FA1B47-377C-4473-A1C5-6342CBFD3200}"/>
          </ac:picMkLst>
        </pc:picChg>
        <pc:picChg chg="mod">
          <ac:chgData name="Venkatesh Kanamarlapudi" userId="d21e1b41-3f84-4089-9100-5b09a01620d9" providerId="ADAL" clId="{918651BE-6283-45B5-A491-00951BBADAC7}" dt="2021-02-26T13:51:41.638" v="2"/>
          <ac:picMkLst>
            <pc:docMk/>
            <pc:sldMk cId="3133140265" sldId="309"/>
            <ac:picMk id="82" creationId="{2275AFEE-7570-495C-9A22-8982A962AAA4}"/>
          </ac:picMkLst>
        </pc:picChg>
        <pc:picChg chg="mod">
          <ac:chgData name="Venkatesh Kanamarlapudi" userId="d21e1b41-3f84-4089-9100-5b09a01620d9" providerId="ADAL" clId="{918651BE-6283-45B5-A491-00951BBADAC7}" dt="2021-02-26T13:51:41.638" v="2"/>
          <ac:picMkLst>
            <pc:docMk/>
            <pc:sldMk cId="3133140265" sldId="309"/>
            <ac:picMk id="85" creationId="{E6EE8326-1944-4B94-9A05-47EEB4D55C53}"/>
          </ac:picMkLst>
        </pc:picChg>
        <pc:picChg chg="mod">
          <ac:chgData name="Venkatesh Kanamarlapudi" userId="d21e1b41-3f84-4089-9100-5b09a01620d9" providerId="ADAL" clId="{918651BE-6283-45B5-A491-00951BBADAC7}" dt="2021-02-26T13:51:41.638" v="2"/>
          <ac:picMkLst>
            <pc:docMk/>
            <pc:sldMk cId="3133140265" sldId="309"/>
            <ac:picMk id="88" creationId="{EF76FEF3-AB64-4A24-84B7-61CD5F058F9B}"/>
          </ac:picMkLst>
        </pc:picChg>
        <pc:picChg chg="mod">
          <ac:chgData name="Venkatesh Kanamarlapudi" userId="d21e1b41-3f84-4089-9100-5b09a01620d9" providerId="ADAL" clId="{918651BE-6283-45B5-A491-00951BBADAC7}" dt="2021-02-26T13:51:41.638" v="2"/>
          <ac:picMkLst>
            <pc:docMk/>
            <pc:sldMk cId="3133140265" sldId="309"/>
            <ac:picMk id="91" creationId="{3D2E7CA2-B065-417B-A7A5-2D3C5AC934AE}"/>
          </ac:picMkLst>
        </pc:picChg>
        <pc:picChg chg="mod">
          <ac:chgData name="Venkatesh Kanamarlapudi" userId="d21e1b41-3f84-4089-9100-5b09a01620d9" providerId="ADAL" clId="{918651BE-6283-45B5-A491-00951BBADAC7}" dt="2021-02-26T13:51:41.638" v="2"/>
          <ac:picMkLst>
            <pc:docMk/>
            <pc:sldMk cId="3133140265" sldId="309"/>
            <ac:picMk id="97" creationId="{1D578DDB-C0BA-447B-A12D-8AF201FE8AB0}"/>
          </ac:picMkLst>
        </pc:picChg>
        <pc:picChg chg="mod">
          <ac:chgData name="Venkatesh Kanamarlapudi" userId="d21e1b41-3f84-4089-9100-5b09a01620d9" providerId="ADAL" clId="{918651BE-6283-45B5-A491-00951BBADAC7}" dt="2021-02-26T13:51:41.638" v="2"/>
          <ac:picMkLst>
            <pc:docMk/>
            <pc:sldMk cId="3133140265" sldId="309"/>
            <ac:picMk id="102" creationId="{FBF1AE87-6E09-45AA-80FC-32785CEBB456}"/>
          </ac:picMkLst>
        </pc:picChg>
        <pc:picChg chg="mod">
          <ac:chgData name="Venkatesh Kanamarlapudi" userId="d21e1b41-3f84-4089-9100-5b09a01620d9" providerId="ADAL" clId="{918651BE-6283-45B5-A491-00951BBADAC7}" dt="2021-02-26T13:51:41.638" v="2"/>
          <ac:picMkLst>
            <pc:docMk/>
            <pc:sldMk cId="3133140265" sldId="309"/>
            <ac:picMk id="108" creationId="{DF1DE03B-B01C-483E-9833-677416E855F7}"/>
          </ac:picMkLst>
        </pc:picChg>
        <pc:picChg chg="mod">
          <ac:chgData name="Venkatesh Kanamarlapudi" userId="d21e1b41-3f84-4089-9100-5b09a01620d9" providerId="ADAL" clId="{918651BE-6283-45B5-A491-00951BBADAC7}" dt="2021-02-26T13:51:41.638" v="2"/>
          <ac:picMkLst>
            <pc:docMk/>
            <pc:sldMk cId="3133140265" sldId="309"/>
            <ac:picMk id="112" creationId="{C17101D1-1B71-4CAD-98C5-4DC8C5B35580}"/>
          </ac:picMkLst>
        </pc:picChg>
        <pc:picChg chg="mod">
          <ac:chgData name="Venkatesh Kanamarlapudi" userId="d21e1b41-3f84-4089-9100-5b09a01620d9" providerId="ADAL" clId="{918651BE-6283-45B5-A491-00951BBADAC7}" dt="2021-02-26T13:51:41.638" v="2"/>
          <ac:picMkLst>
            <pc:docMk/>
            <pc:sldMk cId="3133140265" sldId="309"/>
            <ac:picMk id="115" creationId="{FEAF9DB8-6BD5-42D2-B138-A497F1CCE486}"/>
          </ac:picMkLst>
        </pc:picChg>
        <pc:picChg chg="mod">
          <ac:chgData name="Venkatesh Kanamarlapudi" userId="d21e1b41-3f84-4089-9100-5b09a01620d9" providerId="ADAL" clId="{918651BE-6283-45B5-A491-00951BBADAC7}" dt="2021-02-26T13:51:41.638" v="2"/>
          <ac:picMkLst>
            <pc:docMk/>
            <pc:sldMk cId="3133140265" sldId="309"/>
            <ac:picMk id="116" creationId="{205B8416-B04A-48B1-82B9-F06D69533B0F}"/>
          </ac:picMkLst>
        </pc:picChg>
      </pc:sldChg>
    </pc:docChg>
  </pc:docChgLst>
  <pc:docChgLst>
    <pc:chgData name="Indu Varshini" userId="65ef5326-b551-4d34-996e-099c742e6c1c" providerId="ADAL" clId="{3FB37E6A-0166-4F08-A314-5987AA085F7E}"/>
    <pc:docChg chg="custSel delSld modSld">
      <pc:chgData name="Indu Varshini" userId="65ef5326-b551-4d34-996e-099c742e6c1c" providerId="ADAL" clId="{3FB37E6A-0166-4F08-A314-5987AA085F7E}" dt="2021-02-26T12:17:30.240" v="65" actId="1076"/>
      <pc:docMkLst>
        <pc:docMk/>
      </pc:docMkLst>
      <pc:sldChg chg="modSp mod">
        <pc:chgData name="Indu Varshini" userId="65ef5326-b551-4d34-996e-099c742e6c1c" providerId="ADAL" clId="{3FB37E6A-0166-4F08-A314-5987AA085F7E}" dt="2021-02-26T12:14:22.784" v="28" actId="20577"/>
        <pc:sldMkLst>
          <pc:docMk/>
          <pc:sldMk cId="1530586805" sldId="256"/>
        </pc:sldMkLst>
        <pc:spChg chg="mod">
          <ac:chgData name="Indu Varshini" userId="65ef5326-b551-4d34-996e-099c742e6c1c" providerId="ADAL" clId="{3FB37E6A-0166-4F08-A314-5987AA085F7E}" dt="2021-02-26T12:14:22.784" v="28" actId="20577"/>
          <ac:spMkLst>
            <pc:docMk/>
            <pc:sldMk cId="1530586805" sldId="256"/>
            <ac:spMk id="2" creationId="{8E88CC2C-2307-483E-B233-159D1DEBBA12}"/>
          </ac:spMkLst>
        </pc:spChg>
      </pc:sldChg>
      <pc:sldChg chg="addSp modSp mod modClrScheme chgLayout">
        <pc:chgData name="Indu Varshini" userId="65ef5326-b551-4d34-996e-099c742e6c1c" providerId="ADAL" clId="{3FB37E6A-0166-4F08-A314-5987AA085F7E}" dt="2021-02-26T12:17:30.240" v="65" actId="1076"/>
        <pc:sldMkLst>
          <pc:docMk/>
          <pc:sldMk cId="18067726" sldId="273"/>
        </pc:sldMkLst>
        <pc:spChg chg="add mod ord">
          <ac:chgData name="Indu Varshini" userId="65ef5326-b551-4d34-996e-099c742e6c1c" providerId="ADAL" clId="{3FB37E6A-0166-4F08-A314-5987AA085F7E}" dt="2021-02-26T12:17:14.479" v="63" actId="20577"/>
          <ac:spMkLst>
            <pc:docMk/>
            <pc:sldMk cId="18067726" sldId="273"/>
            <ac:spMk id="2" creationId="{1C28A8F7-E8DC-4A3D-8DD0-0158BCA78B19}"/>
          </ac:spMkLst>
        </pc:spChg>
        <pc:spChg chg="mod ord">
          <ac:chgData name="Indu Varshini" userId="65ef5326-b551-4d34-996e-099c742e6c1c" providerId="ADAL" clId="{3FB37E6A-0166-4F08-A314-5987AA085F7E}" dt="2021-02-26T12:16:35.524" v="33" actId="700"/>
          <ac:spMkLst>
            <pc:docMk/>
            <pc:sldMk cId="18067726" sldId="273"/>
            <ac:spMk id="4" creationId="{BAB182E7-5386-445C-AA19-9F9BB0B4C81B}"/>
          </ac:spMkLst>
        </pc:spChg>
        <pc:spChg chg="mod ord">
          <ac:chgData name="Indu Varshini" userId="65ef5326-b551-4d34-996e-099c742e6c1c" providerId="ADAL" clId="{3FB37E6A-0166-4F08-A314-5987AA085F7E}" dt="2021-02-26T12:16:35.524" v="33" actId="700"/>
          <ac:spMkLst>
            <pc:docMk/>
            <pc:sldMk cId="18067726" sldId="273"/>
            <ac:spMk id="5" creationId="{8277ACAC-794D-4CDA-89F3-25470853E0F1}"/>
          </ac:spMkLst>
        </pc:spChg>
        <pc:spChg chg="add mod ord">
          <ac:chgData name="Indu Varshini" userId="65ef5326-b551-4d34-996e-099c742e6c1c" providerId="ADAL" clId="{3FB37E6A-0166-4F08-A314-5987AA085F7E}" dt="2021-02-26T12:17:22.010" v="64" actId="1076"/>
          <ac:spMkLst>
            <pc:docMk/>
            <pc:sldMk cId="18067726" sldId="273"/>
            <ac:spMk id="13" creationId="{04F84AD0-BFB0-4BC0-806E-0E3DC5747007}"/>
          </ac:spMkLst>
        </pc:spChg>
        <pc:grpChg chg="mod">
          <ac:chgData name="Indu Varshini" userId="65ef5326-b551-4d34-996e-099c742e6c1c" providerId="ADAL" clId="{3FB37E6A-0166-4F08-A314-5987AA085F7E}" dt="2021-02-26T12:16:50.284" v="36" actId="1076"/>
          <ac:grpSpMkLst>
            <pc:docMk/>
            <pc:sldMk cId="18067726" sldId="273"/>
            <ac:grpSpMk id="3" creationId="{7A65901C-D0B9-430F-B048-F94264A79873}"/>
          </ac:grpSpMkLst>
        </pc:grpChg>
        <pc:grpChg chg="mod">
          <ac:chgData name="Indu Varshini" userId="65ef5326-b551-4d34-996e-099c742e6c1c" providerId="ADAL" clId="{3FB37E6A-0166-4F08-A314-5987AA085F7E}" dt="2021-02-26T12:17:30.240" v="65" actId="1076"/>
          <ac:grpSpMkLst>
            <pc:docMk/>
            <pc:sldMk cId="18067726" sldId="273"/>
            <ac:grpSpMk id="6" creationId="{D1676D74-1F41-46E4-ACF0-B83B4A4E82F2}"/>
          </ac:grpSpMkLst>
        </pc:grpChg>
        <pc:picChg chg="mod">
          <ac:chgData name="Indu Varshini" userId="65ef5326-b551-4d34-996e-099c742e6c1c" providerId="ADAL" clId="{3FB37E6A-0166-4F08-A314-5987AA085F7E}" dt="2021-02-26T12:16:44.950" v="35" actId="1076"/>
          <ac:picMkLst>
            <pc:docMk/>
            <pc:sldMk cId="18067726" sldId="273"/>
            <ac:picMk id="32" creationId="{DB29B0BD-2467-402C-84BD-001EBD3E31D8}"/>
          </ac:picMkLst>
        </pc:picChg>
      </pc:sldChg>
      <pc:sldChg chg="modSp mod">
        <pc:chgData name="Indu Varshini" userId="65ef5326-b551-4d34-996e-099c742e6c1c" providerId="ADAL" clId="{3FB37E6A-0166-4F08-A314-5987AA085F7E}" dt="2021-02-26T12:15:48.992" v="32" actId="1076"/>
        <pc:sldMkLst>
          <pc:docMk/>
          <pc:sldMk cId="1075928103" sldId="278"/>
        </pc:sldMkLst>
        <pc:spChg chg="mod">
          <ac:chgData name="Indu Varshini" userId="65ef5326-b551-4d34-996e-099c742e6c1c" providerId="ADAL" clId="{3FB37E6A-0166-4F08-A314-5987AA085F7E}" dt="2021-02-26T12:15:47.839" v="31" actId="1076"/>
          <ac:spMkLst>
            <pc:docMk/>
            <pc:sldMk cId="1075928103" sldId="278"/>
            <ac:spMk id="64" creationId="{864E5D57-44BB-48CC-8976-6870B4FBD1F8}"/>
          </ac:spMkLst>
        </pc:spChg>
        <pc:grpChg chg="mod">
          <ac:chgData name="Indu Varshini" userId="65ef5326-b551-4d34-996e-099c742e6c1c" providerId="ADAL" clId="{3FB37E6A-0166-4F08-A314-5987AA085F7E}" dt="2021-02-26T12:15:48.992" v="32" actId="1076"/>
          <ac:grpSpMkLst>
            <pc:docMk/>
            <pc:sldMk cId="1075928103" sldId="278"/>
            <ac:grpSpMk id="13" creationId="{435B0AF8-C2CA-4EDD-A3E1-57CB4BB7621C}"/>
          </ac:grpSpMkLst>
        </pc:grpChg>
      </pc:sldChg>
      <pc:sldChg chg="del">
        <pc:chgData name="Indu Varshini" userId="65ef5326-b551-4d34-996e-099c742e6c1c" providerId="ADAL" clId="{3FB37E6A-0166-4F08-A314-5987AA085F7E}" dt="2021-02-26T12:13:46.125" v="0" actId="2696"/>
        <pc:sldMkLst>
          <pc:docMk/>
          <pc:sldMk cId="40919569" sldId="289"/>
        </pc:sldMkLst>
      </pc:sldChg>
      <pc:sldChg chg="modSp mod modAnim">
        <pc:chgData name="Indu Varshini" userId="65ef5326-b551-4d34-996e-099c742e6c1c" providerId="ADAL" clId="{3FB37E6A-0166-4F08-A314-5987AA085F7E}" dt="2021-02-26T12:14:55.219" v="30"/>
        <pc:sldMkLst>
          <pc:docMk/>
          <pc:sldMk cId="279595835" sldId="304"/>
        </pc:sldMkLst>
        <pc:grpChg chg="mod">
          <ac:chgData name="Indu Varshini" userId="65ef5326-b551-4d34-996e-099c742e6c1c" providerId="ADAL" clId="{3FB37E6A-0166-4F08-A314-5987AA085F7E}" dt="2021-02-26T12:14:45.803" v="29" actId="1076"/>
          <ac:grpSpMkLst>
            <pc:docMk/>
            <pc:sldMk cId="279595835" sldId="304"/>
            <ac:grpSpMk id="10" creationId="{33A8BD9C-492A-41F3-9115-6C828A07CB71}"/>
          </ac:grpSpMkLst>
        </pc:gr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themathcompany-my.sharepoint.com/personal/indu_varshini_themathcompany_com/Documents/Capstone%20-%20Rough%20Workbook.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themathcompany-my.sharepoint.com/personal/indu_varshini_themathcompany_com/Documents/Capstone%20-%20Rough%20Workbook.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tx2"/>
                </a:solidFill>
                <a:latin typeface="Montserrat Medium" panose="00000600000000000000"/>
                <a:ea typeface="+mn-ea"/>
                <a:cs typeface="+mn-cs"/>
              </a:defRPr>
            </a:pPr>
            <a:r>
              <a:rPr lang="en-IN" sz="1400" b="0">
                <a:solidFill>
                  <a:schemeClr val="tx2"/>
                </a:solidFill>
                <a:latin typeface="Open Sans" panose="020B0606030504020204" pitchFamily="34" charset="0"/>
                <a:ea typeface="Open Sans" panose="020B0606030504020204" pitchFamily="34" charset="0"/>
                <a:cs typeface="Open Sans" panose="020B0606030504020204" pitchFamily="34" charset="0"/>
              </a:rPr>
              <a:t>Consolidated Financials (USD million)</a:t>
            </a:r>
          </a:p>
        </c:rich>
      </c:tx>
      <c:layout>
        <c:manualLayout>
          <c:xMode val="edge"/>
          <c:yMode val="edge"/>
          <c:x val="0.20194127351394348"/>
          <c:y val="1.6579134108962182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2"/>
              </a:solidFill>
              <a:latin typeface="Montserrat Medium" panose="00000600000000000000"/>
              <a:ea typeface="+mn-ea"/>
              <a:cs typeface="+mn-cs"/>
            </a:defRPr>
          </a:pPr>
          <a:endParaRPr lang="en-US"/>
        </a:p>
      </c:txPr>
    </c:title>
    <c:autoTitleDeleted val="0"/>
    <c:plotArea>
      <c:layout/>
      <c:barChart>
        <c:barDir val="col"/>
        <c:grouping val="clustered"/>
        <c:varyColors val="0"/>
        <c:ser>
          <c:idx val="0"/>
          <c:order val="0"/>
          <c:tx>
            <c:strRef>
              <c:f>Sheet1!$K$26</c:f>
              <c:strCache>
                <c:ptCount val="1"/>
                <c:pt idx="0">
                  <c:v>Revenue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2"/>
                    </a:solidFill>
                    <a:latin typeface="Open Sans" panose="020B0606030504020204" pitchFamily="34" charset="0"/>
                    <a:ea typeface="Open Sans" panose="020B0606030504020204" pitchFamily="34" charset="0"/>
                    <a:cs typeface="Open Sans" panose="020B06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Sheet1!$J$27:$J$31</c:f>
              <c:numCache>
                <c:formatCode>General</c:formatCode>
                <c:ptCount val="5"/>
                <c:pt idx="0">
                  <c:v>2015</c:v>
                </c:pt>
                <c:pt idx="1">
                  <c:v>2016</c:v>
                </c:pt>
                <c:pt idx="2">
                  <c:v>2017</c:v>
                </c:pt>
                <c:pt idx="3">
                  <c:v>2018</c:v>
                </c:pt>
                <c:pt idx="4">
                  <c:v>2019</c:v>
                </c:pt>
              </c:numCache>
            </c:numRef>
          </c:cat>
          <c:val>
            <c:numRef>
              <c:f>Sheet1!$K$27:$K$31</c:f>
              <c:numCache>
                <c:formatCode>General</c:formatCode>
                <c:ptCount val="5"/>
                <c:pt idx="0">
                  <c:v>7445</c:v>
                </c:pt>
                <c:pt idx="1">
                  <c:v>8128</c:v>
                </c:pt>
                <c:pt idx="2">
                  <c:v>8788</c:v>
                </c:pt>
                <c:pt idx="3">
                  <c:v>9436</c:v>
                </c:pt>
                <c:pt idx="4">
                  <c:v>9573</c:v>
                </c:pt>
              </c:numCache>
            </c:numRef>
          </c:val>
          <c:extLst>
            <c:ext xmlns:c16="http://schemas.microsoft.com/office/drawing/2014/chart" uri="{C3380CC4-5D6E-409C-BE32-E72D297353CC}">
              <c16:uniqueId val="{00000000-2870-4A5E-8842-28719AD7A14A}"/>
            </c:ext>
          </c:extLst>
        </c:ser>
        <c:dLbls>
          <c:showLegendKey val="0"/>
          <c:showVal val="1"/>
          <c:showCatName val="0"/>
          <c:showSerName val="0"/>
          <c:showPercent val="0"/>
          <c:showBubbleSize val="0"/>
        </c:dLbls>
        <c:gapWidth val="50"/>
        <c:overlap val="100"/>
        <c:axId val="311554640"/>
        <c:axId val="311555056"/>
      </c:barChart>
      <c:lineChart>
        <c:grouping val="standard"/>
        <c:varyColors val="0"/>
        <c:ser>
          <c:idx val="1"/>
          <c:order val="1"/>
          <c:tx>
            <c:strRef>
              <c:f>Sheet1!$L$26</c:f>
              <c:strCache>
                <c:ptCount val="1"/>
                <c:pt idx="0">
                  <c:v>EBITDA</c:v>
                </c:pt>
              </c:strCache>
            </c:strRef>
          </c:tx>
          <c:spPr>
            <a:ln w="34925" cap="rnd">
              <a:solidFill>
                <a:schemeClr val="accent2"/>
              </a:solidFill>
              <a:round/>
            </a:ln>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c:spPr>
          </c:marker>
          <c:dLbls>
            <c:dLbl>
              <c:idx val="0"/>
              <c:layout>
                <c:manualLayout>
                  <c:x val="-5.2777803134482451E-2"/>
                  <c:y val="-7.407406158262822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US"/>
                </a:p>
              </c:txP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2870-4A5E-8842-28719AD7A14A}"/>
                </c:ext>
              </c:extLst>
            </c:dLbl>
            <c:dLbl>
              <c:idx val="1"/>
              <c:layout>
                <c:manualLayout>
                  <c:x val="-5.2777803134482472E-2"/>
                  <c:y val="-4.8374160874633053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US"/>
                </a:p>
              </c:txP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2-2870-4A5E-8842-28719AD7A14A}"/>
                </c:ext>
              </c:extLst>
            </c:dLbl>
            <c:dLbl>
              <c:idx val="2"/>
              <c:layout>
                <c:manualLayout>
                  <c:x val="-5.2777803134482472E-2"/>
                  <c:y val="-7.4074061582628234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US"/>
                </a:p>
              </c:txP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2870-4A5E-8842-28719AD7A14A}"/>
                </c:ext>
              </c:extLst>
            </c:dLbl>
            <c:dLbl>
              <c:idx val="3"/>
              <c:layout>
                <c:manualLayout>
                  <c:x val="-4.3685187144114922E-2"/>
                  <c:y val="-5.6940794443964771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US"/>
                </a:p>
              </c:txP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4-2870-4A5E-8842-28719AD7A14A}"/>
                </c:ext>
              </c:extLst>
            </c:dLbl>
            <c:dLbl>
              <c:idx val="4"/>
              <c:layout>
                <c:manualLayout>
                  <c:x val="-5.0504649136890588E-2"/>
                  <c:y val="-5.2657477659298915E-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US"/>
                </a:p>
              </c:txPr>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5-2870-4A5E-8842-28719AD7A14A}"/>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0"/>
              </c:ext>
            </c:extLst>
          </c:dLbls>
          <c:cat>
            <c:numRef>
              <c:f>Sheet1!$J$27:$J$31</c:f>
              <c:numCache>
                <c:formatCode>General</c:formatCode>
                <c:ptCount val="5"/>
                <c:pt idx="0">
                  <c:v>2015</c:v>
                </c:pt>
                <c:pt idx="1">
                  <c:v>2016</c:v>
                </c:pt>
                <c:pt idx="2">
                  <c:v>2017</c:v>
                </c:pt>
                <c:pt idx="3">
                  <c:v>2018</c:v>
                </c:pt>
                <c:pt idx="4">
                  <c:v>2019</c:v>
                </c:pt>
              </c:numCache>
            </c:numRef>
          </c:cat>
          <c:val>
            <c:numRef>
              <c:f>Sheet1!$L$27:$L$31</c:f>
              <c:numCache>
                <c:formatCode>General</c:formatCode>
                <c:ptCount val="5"/>
                <c:pt idx="0">
                  <c:v>1044</c:v>
                </c:pt>
                <c:pt idx="1">
                  <c:v>1145</c:v>
                </c:pt>
                <c:pt idx="2">
                  <c:v>1152</c:v>
                </c:pt>
                <c:pt idx="3">
                  <c:v>1253</c:v>
                </c:pt>
                <c:pt idx="4">
                  <c:v>1261</c:v>
                </c:pt>
              </c:numCache>
            </c:numRef>
          </c:val>
          <c:smooth val="0"/>
          <c:extLst>
            <c:ext xmlns:c16="http://schemas.microsoft.com/office/drawing/2014/chart" uri="{C3380CC4-5D6E-409C-BE32-E72D297353CC}">
              <c16:uniqueId val="{00000006-2870-4A5E-8842-28719AD7A14A}"/>
            </c:ext>
          </c:extLst>
        </c:ser>
        <c:dLbls>
          <c:showLegendKey val="0"/>
          <c:showVal val="1"/>
          <c:showCatName val="0"/>
          <c:showSerName val="0"/>
          <c:showPercent val="0"/>
          <c:showBubbleSize val="0"/>
        </c:dLbls>
        <c:marker val="1"/>
        <c:smooth val="0"/>
        <c:axId val="311553392"/>
        <c:axId val="311552976"/>
      </c:lineChart>
      <c:catAx>
        <c:axId val="31155464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2"/>
                </a:solidFill>
                <a:latin typeface="+mn-lt"/>
                <a:ea typeface="+mn-ea"/>
                <a:cs typeface="+mn-cs"/>
              </a:defRPr>
            </a:pPr>
            <a:endParaRPr lang="en-US"/>
          </a:p>
        </c:txPr>
        <c:crossAx val="311555056"/>
        <c:crosses val="autoZero"/>
        <c:auto val="1"/>
        <c:lblAlgn val="ctr"/>
        <c:lblOffset val="100"/>
        <c:noMultiLvlLbl val="0"/>
      </c:catAx>
      <c:valAx>
        <c:axId val="31155505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11554640"/>
        <c:crosses val="autoZero"/>
        <c:crossBetween val="between"/>
      </c:valAx>
      <c:valAx>
        <c:axId val="311552976"/>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11553392"/>
        <c:crosses val="max"/>
        <c:crossBetween val="between"/>
      </c:valAx>
      <c:catAx>
        <c:axId val="311553392"/>
        <c:scaling>
          <c:orientation val="minMax"/>
        </c:scaling>
        <c:delete val="1"/>
        <c:axPos val="b"/>
        <c:numFmt formatCode="General" sourceLinked="1"/>
        <c:majorTickMark val="none"/>
        <c:minorTickMark val="none"/>
        <c:tickLblPos val="nextTo"/>
        <c:crossAx val="31155297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Sheet1!$D$6</c:f>
              <c:strCache>
                <c:ptCount val="1"/>
                <c:pt idx="0">
                  <c:v>Market Share</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BB86-4D76-86C4-D90B37B9BC77}"/>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BB86-4D76-86C4-D90B37B9BC77}"/>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BB86-4D76-86C4-D90B37B9BC77}"/>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BB86-4D76-86C4-D90B37B9BC77}"/>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Sheet1!$C$7:$C$10</c:f>
              <c:strCache>
                <c:ptCount val="4"/>
                <c:pt idx="0">
                  <c:v>Visa</c:v>
                </c:pt>
                <c:pt idx="1">
                  <c:v>Mastercard</c:v>
                </c:pt>
                <c:pt idx="2">
                  <c:v>Discover</c:v>
                </c:pt>
                <c:pt idx="3">
                  <c:v>American Express</c:v>
                </c:pt>
              </c:strCache>
            </c:strRef>
          </c:cat>
          <c:val>
            <c:numRef>
              <c:f>Sheet1!$D$7:$D$10</c:f>
              <c:numCache>
                <c:formatCode>0.00%</c:formatCode>
                <c:ptCount val="4"/>
                <c:pt idx="0">
                  <c:v>0.52800000000000002</c:v>
                </c:pt>
                <c:pt idx="1">
                  <c:v>0.316</c:v>
                </c:pt>
                <c:pt idx="2">
                  <c:v>8.1000000000000003E-2</c:v>
                </c:pt>
                <c:pt idx="3">
                  <c:v>7.4999999999999997E-2</c:v>
                </c:pt>
              </c:numCache>
            </c:numRef>
          </c:val>
          <c:extLst>
            <c:ext xmlns:c16="http://schemas.microsoft.com/office/drawing/2014/chart" uri="{C3380CC4-5D6E-409C-BE32-E72D297353CC}">
              <c16:uniqueId val="{00000008-BB86-4D76-86C4-D90B37B9BC77}"/>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legendEntry>
        <c:idx val="0"/>
        <c:txPr>
          <a:bodyPr rot="0" spcFirstLastPara="1" vertOverflow="ellipsis" vert="horz" wrap="square" anchor="ctr" anchorCtr="1"/>
          <a:lstStyle/>
          <a:p>
            <a:pPr>
              <a:defRPr sz="1200" b="0" i="0" u="none" strike="noStrike" kern="1200" baseline="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Entry>
      <c:legendEntry>
        <c:idx val="1"/>
        <c:txPr>
          <a:bodyPr rot="0" spcFirstLastPara="1" vertOverflow="ellipsis" vert="horz" wrap="square" anchor="ctr" anchorCtr="1"/>
          <a:lstStyle/>
          <a:p>
            <a:pPr>
              <a:defRPr sz="1200" b="0" i="0" u="none" strike="noStrike" kern="1200" baseline="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Entry>
      <c:legendEntry>
        <c:idx val="2"/>
        <c:txPr>
          <a:bodyPr rot="0" spcFirstLastPara="1" vertOverflow="ellipsis" vert="horz" wrap="square" anchor="ctr" anchorCtr="1"/>
          <a:lstStyle/>
          <a:p>
            <a:pPr>
              <a:defRPr sz="1200" b="0" i="0" u="none" strike="noStrike" kern="1200" baseline="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Entry>
      <c:legendEntry>
        <c:idx val="3"/>
        <c:txPr>
          <a:bodyPr rot="0" spcFirstLastPara="1" vertOverflow="ellipsis" vert="horz" wrap="square" anchor="ctr" anchorCtr="1"/>
          <a:lstStyle/>
          <a:p>
            <a:pPr>
              <a:defRPr sz="1200" b="0" i="0" u="none" strike="noStrike" kern="1200" baseline="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Entry>
      <c:overlay val="0"/>
      <c:spPr>
        <a:noFill/>
        <a:ln>
          <a:noFill/>
        </a:ln>
        <a:effectLst/>
      </c:spPr>
      <c:txPr>
        <a:bodyPr rot="0" spcFirstLastPara="1" vertOverflow="ellipsis" vert="horz" wrap="square" anchor="ctr" anchorCtr="1"/>
        <a:lstStyle/>
        <a:p>
          <a:pPr>
            <a:defRPr sz="1200" b="0" i="0" u="none" strike="noStrike" kern="1200" baseline="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Sheet1!$P$4</c:f>
              <c:strCache>
                <c:ptCount val="1"/>
                <c:pt idx="0">
                  <c:v>% of population having Credit Cards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chemeClr val="tx1">
                  <a:alpha val="63000"/>
                </a:schemeClr>
              </a:outerShdw>
            </a:effectLst>
          </c:spPr>
          <c:invertIfNegative val="0"/>
          <c:cat>
            <c:strRef>
              <c:f>Sheet1!$O$5:$O$7</c:f>
              <c:strCache>
                <c:ptCount val="3"/>
                <c:pt idx="0">
                  <c:v>UAE</c:v>
                </c:pt>
                <c:pt idx="1">
                  <c:v>Saudi Arabia</c:v>
                </c:pt>
                <c:pt idx="2">
                  <c:v>Egypt</c:v>
                </c:pt>
              </c:strCache>
            </c:strRef>
          </c:cat>
          <c:val>
            <c:numRef>
              <c:f>Sheet1!$P$5:$P$7</c:f>
              <c:numCache>
                <c:formatCode>0%</c:formatCode>
                <c:ptCount val="3"/>
                <c:pt idx="0">
                  <c:v>0.59</c:v>
                </c:pt>
                <c:pt idx="1">
                  <c:v>0.05</c:v>
                </c:pt>
                <c:pt idx="2" formatCode="0.00%">
                  <c:v>1.9E-2</c:v>
                </c:pt>
              </c:numCache>
            </c:numRef>
          </c:val>
          <c:extLst>
            <c:ext xmlns:c16="http://schemas.microsoft.com/office/drawing/2014/chart" uri="{C3380CC4-5D6E-409C-BE32-E72D297353CC}">
              <c16:uniqueId val="{00000000-8C93-4725-A01F-8BE7420C1446}"/>
            </c:ext>
          </c:extLst>
        </c:ser>
        <c:dLbls>
          <c:showLegendKey val="0"/>
          <c:showVal val="0"/>
          <c:showCatName val="0"/>
          <c:showSerName val="0"/>
          <c:showPercent val="0"/>
          <c:showBubbleSize val="0"/>
        </c:dLbls>
        <c:gapWidth val="100"/>
        <c:overlap val="-24"/>
        <c:axId val="1919164959"/>
        <c:axId val="1919165375"/>
      </c:barChart>
      <c:catAx>
        <c:axId val="1919164959"/>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2">
                    <a:lumMod val="50000"/>
                  </a:schemeClr>
                </a:solidFill>
                <a:latin typeface="+mn-lt"/>
                <a:ea typeface="+mn-ea"/>
                <a:cs typeface="+mn-cs"/>
              </a:defRPr>
            </a:pPr>
            <a:endParaRPr lang="en-US"/>
          </a:p>
        </c:txPr>
        <c:crossAx val="1919165375"/>
        <c:crosses val="autoZero"/>
        <c:auto val="1"/>
        <c:lblAlgn val="ctr"/>
        <c:lblOffset val="100"/>
        <c:noMultiLvlLbl val="0"/>
      </c:catAx>
      <c:valAx>
        <c:axId val="1919165375"/>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lumMod val="50000"/>
                  </a:schemeClr>
                </a:solidFill>
                <a:latin typeface="+mn-lt"/>
                <a:ea typeface="+mn-ea"/>
                <a:cs typeface="+mn-cs"/>
              </a:defRPr>
            </a:pPr>
            <a:endParaRPr lang="en-US"/>
          </a:p>
        </c:txPr>
        <c:crossAx val="191916495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287405315628741"/>
          <c:y val="0.12802265418625167"/>
          <c:w val="0.77805011952300374"/>
          <c:h val="0.74388328382637847"/>
        </c:manualLayout>
      </c:layout>
      <c:barChart>
        <c:barDir val="bar"/>
        <c:grouping val="clustered"/>
        <c:varyColors val="0"/>
        <c:ser>
          <c:idx val="0"/>
          <c:order val="0"/>
          <c:tx>
            <c:strRef>
              <c:f>Sheet1!$J$60</c:f>
              <c:strCache>
                <c:ptCount val="1"/>
                <c:pt idx="0">
                  <c:v>Aged 35+</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Sheet1!$I$61:$I$64</c:f>
              <c:strCache>
                <c:ptCount val="4"/>
                <c:pt idx="0">
                  <c:v>APR</c:v>
                </c:pt>
                <c:pt idx="1">
                  <c:v>Rewards</c:v>
                </c:pt>
                <c:pt idx="2">
                  <c:v>Low/No fees</c:v>
                </c:pt>
                <c:pt idx="3">
                  <c:v>Credit Approval</c:v>
                </c:pt>
              </c:strCache>
            </c:strRef>
          </c:cat>
          <c:val>
            <c:numRef>
              <c:f>Sheet1!$J$61:$J$64</c:f>
              <c:numCache>
                <c:formatCode>0%</c:formatCode>
                <c:ptCount val="4"/>
                <c:pt idx="0">
                  <c:v>0.25</c:v>
                </c:pt>
                <c:pt idx="1">
                  <c:v>0.32</c:v>
                </c:pt>
                <c:pt idx="2">
                  <c:v>0.33</c:v>
                </c:pt>
                <c:pt idx="3">
                  <c:v>0.13</c:v>
                </c:pt>
              </c:numCache>
            </c:numRef>
          </c:val>
          <c:extLst>
            <c:ext xmlns:c16="http://schemas.microsoft.com/office/drawing/2014/chart" uri="{C3380CC4-5D6E-409C-BE32-E72D297353CC}">
              <c16:uniqueId val="{00000000-D206-46AD-A458-CF9AB3D266B4}"/>
            </c:ext>
          </c:extLst>
        </c:ser>
        <c:ser>
          <c:idx val="1"/>
          <c:order val="1"/>
          <c:tx>
            <c:strRef>
              <c:f>Sheet1!$K$60</c:f>
              <c:strCache>
                <c:ptCount val="1"/>
                <c:pt idx="0">
                  <c:v>Aged 25 - 34(Millennials)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Sheet1!$I$61:$I$64</c:f>
              <c:strCache>
                <c:ptCount val="4"/>
                <c:pt idx="0">
                  <c:v>APR</c:v>
                </c:pt>
                <c:pt idx="1">
                  <c:v>Rewards</c:v>
                </c:pt>
                <c:pt idx="2">
                  <c:v>Low/No fees</c:v>
                </c:pt>
                <c:pt idx="3">
                  <c:v>Credit Approval</c:v>
                </c:pt>
              </c:strCache>
            </c:strRef>
          </c:cat>
          <c:val>
            <c:numRef>
              <c:f>Sheet1!$K$61:$K$64</c:f>
              <c:numCache>
                <c:formatCode>0%</c:formatCode>
                <c:ptCount val="4"/>
                <c:pt idx="0">
                  <c:v>0.28000000000000003</c:v>
                </c:pt>
                <c:pt idx="1">
                  <c:v>0.26</c:v>
                </c:pt>
                <c:pt idx="2">
                  <c:v>0.23</c:v>
                </c:pt>
                <c:pt idx="3">
                  <c:v>0.14000000000000001</c:v>
                </c:pt>
              </c:numCache>
            </c:numRef>
          </c:val>
          <c:extLst>
            <c:ext xmlns:c16="http://schemas.microsoft.com/office/drawing/2014/chart" uri="{C3380CC4-5D6E-409C-BE32-E72D297353CC}">
              <c16:uniqueId val="{00000001-D206-46AD-A458-CF9AB3D266B4}"/>
            </c:ext>
          </c:extLst>
        </c:ser>
        <c:dLbls>
          <c:showLegendKey val="0"/>
          <c:showVal val="0"/>
          <c:showCatName val="0"/>
          <c:showSerName val="0"/>
          <c:showPercent val="0"/>
          <c:showBubbleSize val="0"/>
        </c:dLbls>
        <c:gapWidth val="115"/>
        <c:overlap val="-20"/>
        <c:axId val="4652463"/>
        <c:axId val="4650383"/>
      </c:barChart>
      <c:catAx>
        <c:axId val="4652463"/>
        <c:scaling>
          <c:orientation val="minMax"/>
        </c:scaling>
        <c:delete val="1"/>
        <c:axPos val="l"/>
        <c:numFmt formatCode="General" sourceLinked="1"/>
        <c:majorTickMark val="none"/>
        <c:minorTickMark val="none"/>
        <c:tickLblPos val="nextTo"/>
        <c:crossAx val="4650383"/>
        <c:crosses val="autoZero"/>
        <c:auto val="1"/>
        <c:lblAlgn val="ctr"/>
        <c:lblOffset val="100"/>
        <c:noMultiLvlLbl val="0"/>
      </c:catAx>
      <c:valAx>
        <c:axId val="4650383"/>
        <c:scaling>
          <c:orientation val="minMax"/>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lumMod val="50000"/>
                  </a:schemeClr>
                </a:solidFill>
                <a:latin typeface="+mn-lt"/>
                <a:ea typeface="+mn-ea"/>
                <a:cs typeface="+mn-cs"/>
              </a:defRPr>
            </a:pPr>
            <a:endParaRPr lang="en-US"/>
          </a:p>
        </c:txPr>
        <c:crossAx val="4652463"/>
        <c:crosses val="autoZero"/>
        <c:crossBetween val="between"/>
      </c:valAx>
      <c:spPr>
        <a:noFill/>
        <a:ln>
          <a:noFill/>
        </a:ln>
        <a:effectLst/>
      </c:spPr>
    </c:plotArea>
    <c:legend>
      <c:legendPos val="b"/>
      <c:layout>
        <c:manualLayout>
          <c:xMode val="edge"/>
          <c:yMode val="edge"/>
          <c:x val="0.18225089297845845"/>
          <c:y val="0.93699746146493956"/>
          <c:w val="0.53952068307676126"/>
          <c:h val="6.300253853506038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2">
                  <a:lumMod val="50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1C9664-3A66-402C-B56C-DF87E01E3ABF}" type="doc">
      <dgm:prSet loTypeId="urn:microsoft.com/office/officeart/2005/8/layout/venn1" loCatId="relationship" qsTypeId="urn:microsoft.com/office/officeart/2005/8/quickstyle/simple3" qsCatId="simple" csTypeId="urn:microsoft.com/office/officeart/2005/8/colors/accent1_2" csCatId="accent1" phldr="1"/>
      <dgm:spPr/>
    </dgm:pt>
    <dgm:pt modelId="{B416E9DD-3958-4020-9D10-3B7D073DE398}">
      <dgm:prSet phldrT="[Text]"/>
      <dgm:spPr/>
      <dgm:t>
        <a:bodyPr/>
        <a:lstStyle/>
        <a:p>
          <a:r>
            <a:rPr lang="en-US"/>
            <a:t>NAJM</a:t>
          </a:r>
          <a:endParaRPr lang="en-IN"/>
        </a:p>
      </dgm:t>
    </dgm:pt>
    <dgm:pt modelId="{F069163A-C8DA-401B-B5A4-B026A3E2E589}" type="parTrans" cxnId="{3447550F-EB1D-4B37-A17E-F5EE41579B13}">
      <dgm:prSet/>
      <dgm:spPr/>
      <dgm:t>
        <a:bodyPr/>
        <a:lstStyle/>
        <a:p>
          <a:endParaRPr lang="en-IN"/>
        </a:p>
      </dgm:t>
    </dgm:pt>
    <dgm:pt modelId="{1926A186-3142-4D70-8E43-6CDA180F3F1A}" type="sibTrans" cxnId="{3447550F-EB1D-4B37-A17E-F5EE41579B13}">
      <dgm:prSet/>
      <dgm:spPr/>
      <dgm:t>
        <a:bodyPr/>
        <a:lstStyle/>
        <a:p>
          <a:endParaRPr lang="en-IN"/>
        </a:p>
      </dgm:t>
    </dgm:pt>
    <dgm:pt modelId="{7E115B6B-0412-4A92-AB3B-C55B59B66AD9}">
      <dgm:prSet phldrT="[Text]"/>
      <dgm:spPr/>
      <dgm:t>
        <a:bodyPr/>
        <a:lstStyle/>
        <a:p>
          <a:r>
            <a:rPr lang="en-US"/>
            <a:t>VOX</a:t>
          </a:r>
          <a:endParaRPr lang="en-IN"/>
        </a:p>
      </dgm:t>
    </dgm:pt>
    <dgm:pt modelId="{B233539A-C2AE-4B0B-93B3-3BEF08A30307}" type="parTrans" cxnId="{2C493D9C-F82D-4994-81E7-2D0CF0710A2C}">
      <dgm:prSet/>
      <dgm:spPr/>
      <dgm:t>
        <a:bodyPr/>
        <a:lstStyle/>
        <a:p>
          <a:endParaRPr lang="en-IN"/>
        </a:p>
      </dgm:t>
    </dgm:pt>
    <dgm:pt modelId="{BE5725AA-7ABD-4CDB-9529-248216DFE07F}" type="sibTrans" cxnId="{2C493D9C-F82D-4994-81E7-2D0CF0710A2C}">
      <dgm:prSet/>
      <dgm:spPr/>
      <dgm:t>
        <a:bodyPr/>
        <a:lstStyle/>
        <a:p>
          <a:endParaRPr lang="en-IN"/>
        </a:p>
      </dgm:t>
    </dgm:pt>
    <dgm:pt modelId="{37B803BA-1327-4C1D-A27D-8765E90EA000}" type="pres">
      <dgm:prSet presAssocID="{6B1C9664-3A66-402C-B56C-DF87E01E3ABF}" presName="compositeShape" presStyleCnt="0">
        <dgm:presLayoutVars>
          <dgm:chMax val="7"/>
          <dgm:dir/>
          <dgm:resizeHandles val="exact"/>
        </dgm:presLayoutVars>
      </dgm:prSet>
      <dgm:spPr/>
    </dgm:pt>
    <dgm:pt modelId="{5AFA3281-A1BC-4C66-9C3E-108D50B311EC}" type="pres">
      <dgm:prSet presAssocID="{B416E9DD-3958-4020-9D10-3B7D073DE398}" presName="circ1" presStyleLbl="vennNode1" presStyleIdx="0" presStyleCnt="2" custLinFactNeighborX="-7778" custLinFactNeighborY="1296"/>
      <dgm:spPr/>
    </dgm:pt>
    <dgm:pt modelId="{0FAA2844-C5A6-47D3-977D-646DA16D88FD}" type="pres">
      <dgm:prSet presAssocID="{B416E9DD-3958-4020-9D10-3B7D073DE398}" presName="circ1Tx" presStyleLbl="revTx" presStyleIdx="0" presStyleCnt="0">
        <dgm:presLayoutVars>
          <dgm:chMax val="0"/>
          <dgm:chPref val="0"/>
          <dgm:bulletEnabled val="1"/>
        </dgm:presLayoutVars>
      </dgm:prSet>
      <dgm:spPr/>
    </dgm:pt>
    <dgm:pt modelId="{5728877A-1C0B-43C1-966B-685BB420DFE2}" type="pres">
      <dgm:prSet presAssocID="{7E115B6B-0412-4A92-AB3B-C55B59B66AD9}" presName="circ2" presStyleLbl="vennNode1" presStyleIdx="1" presStyleCnt="2" custLinFactNeighborX="4054" custLinFactNeighborY="911"/>
      <dgm:spPr/>
    </dgm:pt>
    <dgm:pt modelId="{BD9DE100-BB38-4DEA-8CBC-3E1E78BCB866}" type="pres">
      <dgm:prSet presAssocID="{7E115B6B-0412-4A92-AB3B-C55B59B66AD9}" presName="circ2Tx" presStyleLbl="revTx" presStyleIdx="0" presStyleCnt="0">
        <dgm:presLayoutVars>
          <dgm:chMax val="0"/>
          <dgm:chPref val="0"/>
          <dgm:bulletEnabled val="1"/>
        </dgm:presLayoutVars>
      </dgm:prSet>
      <dgm:spPr/>
    </dgm:pt>
  </dgm:ptLst>
  <dgm:cxnLst>
    <dgm:cxn modelId="{C360C50D-0393-43E8-83D6-D3A996B751CE}" type="presOf" srcId="{B416E9DD-3958-4020-9D10-3B7D073DE398}" destId="{0FAA2844-C5A6-47D3-977D-646DA16D88FD}" srcOrd="1" destOrd="0" presId="urn:microsoft.com/office/officeart/2005/8/layout/venn1"/>
    <dgm:cxn modelId="{3447550F-EB1D-4B37-A17E-F5EE41579B13}" srcId="{6B1C9664-3A66-402C-B56C-DF87E01E3ABF}" destId="{B416E9DD-3958-4020-9D10-3B7D073DE398}" srcOrd="0" destOrd="0" parTransId="{F069163A-C8DA-401B-B5A4-B026A3E2E589}" sibTransId="{1926A186-3142-4D70-8E43-6CDA180F3F1A}"/>
    <dgm:cxn modelId="{D3E98461-587E-46DC-8576-9B4C78A6C209}" type="presOf" srcId="{7E115B6B-0412-4A92-AB3B-C55B59B66AD9}" destId="{5728877A-1C0B-43C1-966B-685BB420DFE2}" srcOrd="0" destOrd="0" presId="urn:microsoft.com/office/officeart/2005/8/layout/venn1"/>
    <dgm:cxn modelId="{34F4E880-C69C-40DF-B2E3-7C19C99DB1C4}" type="presOf" srcId="{7E115B6B-0412-4A92-AB3B-C55B59B66AD9}" destId="{BD9DE100-BB38-4DEA-8CBC-3E1E78BCB866}" srcOrd="1" destOrd="0" presId="urn:microsoft.com/office/officeart/2005/8/layout/venn1"/>
    <dgm:cxn modelId="{2C493D9C-F82D-4994-81E7-2D0CF0710A2C}" srcId="{6B1C9664-3A66-402C-B56C-DF87E01E3ABF}" destId="{7E115B6B-0412-4A92-AB3B-C55B59B66AD9}" srcOrd="1" destOrd="0" parTransId="{B233539A-C2AE-4B0B-93B3-3BEF08A30307}" sibTransId="{BE5725AA-7ABD-4CDB-9529-248216DFE07F}"/>
    <dgm:cxn modelId="{6120EEDC-88E9-40BE-ACF4-DE688A828B45}" type="presOf" srcId="{B416E9DD-3958-4020-9D10-3B7D073DE398}" destId="{5AFA3281-A1BC-4C66-9C3E-108D50B311EC}" srcOrd="0" destOrd="0" presId="urn:microsoft.com/office/officeart/2005/8/layout/venn1"/>
    <dgm:cxn modelId="{C9E124F6-DAB1-45C5-B009-5EFF2E0590E9}" type="presOf" srcId="{6B1C9664-3A66-402C-B56C-DF87E01E3ABF}" destId="{37B803BA-1327-4C1D-A27D-8765E90EA000}" srcOrd="0" destOrd="0" presId="urn:microsoft.com/office/officeart/2005/8/layout/venn1"/>
    <dgm:cxn modelId="{0632F836-541D-4FC5-B4C1-A0CB9F5AC550}" type="presParOf" srcId="{37B803BA-1327-4C1D-A27D-8765E90EA000}" destId="{5AFA3281-A1BC-4C66-9C3E-108D50B311EC}" srcOrd="0" destOrd="0" presId="urn:microsoft.com/office/officeart/2005/8/layout/venn1"/>
    <dgm:cxn modelId="{2D8B3476-087F-43C1-B8C4-BEC3C7E83E45}" type="presParOf" srcId="{37B803BA-1327-4C1D-A27D-8765E90EA000}" destId="{0FAA2844-C5A6-47D3-977D-646DA16D88FD}" srcOrd="1" destOrd="0" presId="urn:microsoft.com/office/officeart/2005/8/layout/venn1"/>
    <dgm:cxn modelId="{E686679A-4EC5-476C-9762-19DFC3A968EF}" type="presParOf" srcId="{37B803BA-1327-4C1D-A27D-8765E90EA000}" destId="{5728877A-1C0B-43C1-966B-685BB420DFE2}" srcOrd="2" destOrd="0" presId="urn:microsoft.com/office/officeart/2005/8/layout/venn1"/>
    <dgm:cxn modelId="{ABA4C34D-6D80-4B09-8AEE-E3D87EDB03D3}" type="presParOf" srcId="{37B803BA-1327-4C1D-A27D-8765E90EA000}" destId="{BD9DE100-BB38-4DEA-8CBC-3E1E78BCB866}"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5B0AE1-2676-4D00-8951-7B29A9C9AAA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2ACCC343-B685-4EED-B32F-9DFCD579FA6F}">
      <dgm:prSet phldrT="[Text]" custT="1"/>
      <dgm:spPr>
        <a:solidFill>
          <a:schemeClr val="accent2"/>
        </a:solidFill>
      </dgm:spPr>
      <dgm:t>
        <a:bodyPr/>
        <a:lstStyle/>
        <a:p>
          <a:r>
            <a:rPr lang="en-US" sz="1800"/>
            <a:t>Full-Payers</a:t>
          </a:r>
          <a:endParaRPr lang="en-IN" sz="1800"/>
        </a:p>
      </dgm:t>
    </dgm:pt>
    <dgm:pt modelId="{5412CE44-059E-4C23-A7F3-ED60E19F6558}" type="parTrans" cxnId="{D172BFC7-4898-4DA7-8D54-B0BA724B0221}">
      <dgm:prSet/>
      <dgm:spPr/>
      <dgm:t>
        <a:bodyPr/>
        <a:lstStyle/>
        <a:p>
          <a:endParaRPr lang="en-IN"/>
        </a:p>
      </dgm:t>
    </dgm:pt>
    <dgm:pt modelId="{52E22A0D-9415-41BB-8A49-6AE45CE38312}" type="sibTrans" cxnId="{D172BFC7-4898-4DA7-8D54-B0BA724B0221}">
      <dgm:prSet/>
      <dgm:spPr/>
      <dgm:t>
        <a:bodyPr/>
        <a:lstStyle/>
        <a:p>
          <a:endParaRPr lang="en-IN"/>
        </a:p>
      </dgm:t>
    </dgm:pt>
    <dgm:pt modelId="{8C779789-66A1-400E-BA4A-5833364900C0}">
      <dgm:prSet phldrT="[Text]" custT="1"/>
      <dgm:spPr/>
      <dgm:t>
        <a:bodyPr/>
        <a:lstStyle/>
        <a:p>
          <a:r>
            <a:rPr lang="en-US" sz="1800"/>
            <a:t>Traders</a:t>
          </a:r>
          <a:endParaRPr lang="en-IN" sz="1800"/>
        </a:p>
      </dgm:t>
    </dgm:pt>
    <dgm:pt modelId="{5AE8530D-6904-48FA-AB34-3EBB8CA56ADE}" type="parTrans" cxnId="{6A7BA3DF-45CC-40F6-BCDF-B243075C5390}">
      <dgm:prSet/>
      <dgm:spPr/>
      <dgm:t>
        <a:bodyPr/>
        <a:lstStyle/>
        <a:p>
          <a:endParaRPr lang="en-IN"/>
        </a:p>
      </dgm:t>
    </dgm:pt>
    <dgm:pt modelId="{6218D8E7-55B1-47CA-B159-904E048021B1}" type="sibTrans" cxnId="{6A7BA3DF-45CC-40F6-BCDF-B243075C5390}">
      <dgm:prSet/>
      <dgm:spPr/>
      <dgm:t>
        <a:bodyPr/>
        <a:lstStyle/>
        <a:p>
          <a:endParaRPr lang="en-IN"/>
        </a:p>
      </dgm:t>
    </dgm:pt>
    <dgm:pt modelId="{66E7F0E1-DFE4-4CD9-ADE7-72748DA2BDFC}">
      <dgm:prSet phldrT="[Text]" custT="1"/>
      <dgm:spPr>
        <a:solidFill>
          <a:schemeClr val="accent2"/>
        </a:solidFill>
      </dgm:spPr>
      <dgm:t>
        <a:bodyPr/>
        <a:lstStyle/>
        <a:p>
          <a:r>
            <a:rPr lang="en-US" sz="1800" dirty="0"/>
            <a:t>Dormant Users</a:t>
          </a:r>
          <a:endParaRPr lang="en-IN" sz="1800" dirty="0"/>
        </a:p>
      </dgm:t>
    </dgm:pt>
    <dgm:pt modelId="{961796B8-2C1B-48D3-B9CF-6C393D863D00}" type="parTrans" cxnId="{AC9E5B8E-B28D-4EEE-B0FC-DA4CEF4BCA63}">
      <dgm:prSet/>
      <dgm:spPr/>
      <dgm:t>
        <a:bodyPr/>
        <a:lstStyle/>
        <a:p>
          <a:endParaRPr lang="en-IN"/>
        </a:p>
      </dgm:t>
    </dgm:pt>
    <dgm:pt modelId="{84B25669-F6BE-42F8-9D02-798FD867540D}" type="sibTrans" cxnId="{AC9E5B8E-B28D-4EEE-B0FC-DA4CEF4BCA63}">
      <dgm:prSet/>
      <dgm:spPr/>
      <dgm:t>
        <a:bodyPr/>
        <a:lstStyle/>
        <a:p>
          <a:endParaRPr lang="en-IN"/>
        </a:p>
      </dgm:t>
    </dgm:pt>
    <dgm:pt modelId="{14E3E4EC-745A-4112-A866-0F946055A2C1}">
      <dgm:prSet phldrT="[Text]" custT="1"/>
      <dgm:spPr/>
      <dgm:t>
        <a:bodyPr/>
        <a:lstStyle/>
        <a:p>
          <a:r>
            <a:rPr lang="en-US" sz="1800"/>
            <a:t>Revolvers</a:t>
          </a:r>
          <a:endParaRPr lang="en-IN" sz="1800"/>
        </a:p>
      </dgm:t>
    </dgm:pt>
    <dgm:pt modelId="{CEE5A07D-9399-4AA8-A28D-DB9F4C524928}" type="parTrans" cxnId="{37BF1414-F1AA-43EF-9CE8-D9D266076FE5}">
      <dgm:prSet/>
      <dgm:spPr/>
      <dgm:t>
        <a:bodyPr/>
        <a:lstStyle/>
        <a:p>
          <a:endParaRPr lang="en-IN"/>
        </a:p>
      </dgm:t>
    </dgm:pt>
    <dgm:pt modelId="{0AEE43D3-0F4F-4067-A74D-3BC81BBCE028}" type="sibTrans" cxnId="{37BF1414-F1AA-43EF-9CE8-D9D266076FE5}">
      <dgm:prSet/>
      <dgm:spPr/>
      <dgm:t>
        <a:bodyPr/>
        <a:lstStyle/>
        <a:p>
          <a:endParaRPr lang="en-IN"/>
        </a:p>
      </dgm:t>
    </dgm:pt>
    <dgm:pt modelId="{CD0598E5-23F5-42B6-AE73-DC10E126C293}">
      <dgm:prSet phldrT="[Text]" custT="1"/>
      <dgm:spPr>
        <a:solidFill>
          <a:schemeClr val="accent2"/>
        </a:solidFill>
      </dgm:spPr>
      <dgm:t>
        <a:bodyPr/>
        <a:lstStyle/>
        <a:p>
          <a:r>
            <a:rPr lang="en-US" sz="1800"/>
            <a:t>Non-Payers</a:t>
          </a:r>
          <a:endParaRPr lang="en-IN" sz="1800"/>
        </a:p>
      </dgm:t>
    </dgm:pt>
    <dgm:pt modelId="{79A9A2F4-2B14-4A6C-A83D-EAF7096004E2}" type="parTrans" cxnId="{5601302B-FE86-4012-BFA2-595686216121}">
      <dgm:prSet/>
      <dgm:spPr/>
      <dgm:t>
        <a:bodyPr/>
        <a:lstStyle/>
        <a:p>
          <a:endParaRPr lang="en-IN"/>
        </a:p>
      </dgm:t>
    </dgm:pt>
    <dgm:pt modelId="{2C1A6A3A-C1BF-442C-A441-CC1833BD2AEB}" type="sibTrans" cxnId="{5601302B-FE86-4012-BFA2-595686216121}">
      <dgm:prSet/>
      <dgm:spPr/>
      <dgm:t>
        <a:bodyPr/>
        <a:lstStyle/>
        <a:p>
          <a:endParaRPr lang="en-IN"/>
        </a:p>
      </dgm:t>
    </dgm:pt>
    <dgm:pt modelId="{5C36BF7F-83E7-4F16-A72D-6F8C29FA4F8C}" type="pres">
      <dgm:prSet presAssocID="{F15B0AE1-2676-4D00-8951-7B29A9C9AAA9}" presName="Name0" presStyleCnt="0">
        <dgm:presLayoutVars>
          <dgm:chMax val="7"/>
          <dgm:chPref val="7"/>
          <dgm:dir/>
        </dgm:presLayoutVars>
      </dgm:prSet>
      <dgm:spPr/>
    </dgm:pt>
    <dgm:pt modelId="{E8144841-6591-432F-AA03-D45605DE7658}" type="pres">
      <dgm:prSet presAssocID="{F15B0AE1-2676-4D00-8951-7B29A9C9AAA9}" presName="Name1" presStyleCnt="0"/>
      <dgm:spPr/>
    </dgm:pt>
    <dgm:pt modelId="{5814138F-2B67-45ED-B791-C471EC68F30E}" type="pres">
      <dgm:prSet presAssocID="{F15B0AE1-2676-4D00-8951-7B29A9C9AAA9}" presName="cycle" presStyleCnt="0"/>
      <dgm:spPr/>
    </dgm:pt>
    <dgm:pt modelId="{09EBB386-D509-4E78-866B-83AA12DCDABA}" type="pres">
      <dgm:prSet presAssocID="{F15B0AE1-2676-4D00-8951-7B29A9C9AAA9}" presName="srcNode" presStyleLbl="node1" presStyleIdx="0" presStyleCnt="5"/>
      <dgm:spPr/>
    </dgm:pt>
    <dgm:pt modelId="{F7D132E9-8AEA-4320-B651-B5F09C12CB48}" type="pres">
      <dgm:prSet presAssocID="{F15B0AE1-2676-4D00-8951-7B29A9C9AAA9}" presName="conn" presStyleLbl="parChTrans1D2" presStyleIdx="0" presStyleCnt="1"/>
      <dgm:spPr/>
    </dgm:pt>
    <dgm:pt modelId="{6BC6CA83-ACE2-46A2-B693-109E0489BA05}" type="pres">
      <dgm:prSet presAssocID="{F15B0AE1-2676-4D00-8951-7B29A9C9AAA9}" presName="extraNode" presStyleLbl="node1" presStyleIdx="0" presStyleCnt="5"/>
      <dgm:spPr/>
    </dgm:pt>
    <dgm:pt modelId="{3D81DBD9-40FC-4A1A-9ADC-F6F377CEE227}" type="pres">
      <dgm:prSet presAssocID="{F15B0AE1-2676-4D00-8951-7B29A9C9AAA9}" presName="dstNode" presStyleLbl="node1" presStyleIdx="0" presStyleCnt="5"/>
      <dgm:spPr/>
    </dgm:pt>
    <dgm:pt modelId="{E5D0FA42-1372-45BC-88C9-C819D7D03008}" type="pres">
      <dgm:prSet presAssocID="{2ACCC343-B685-4EED-B32F-9DFCD579FA6F}" presName="text_1" presStyleLbl="node1" presStyleIdx="0" presStyleCnt="5">
        <dgm:presLayoutVars>
          <dgm:bulletEnabled val="1"/>
        </dgm:presLayoutVars>
      </dgm:prSet>
      <dgm:spPr/>
    </dgm:pt>
    <dgm:pt modelId="{2DD45361-E531-46B9-A55D-AE2AACCE20D2}" type="pres">
      <dgm:prSet presAssocID="{2ACCC343-B685-4EED-B32F-9DFCD579FA6F}" presName="accent_1" presStyleCnt="0"/>
      <dgm:spPr/>
    </dgm:pt>
    <dgm:pt modelId="{BB3574AB-69A4-446C-9BB9-009F520B7B11}" type="pres">
      <dgm:prSet presAssocID="{2ACCC343-B685-4EED-B32F-9DFCD579FA6F}" presName="accentRepeatNode" presStyleLbl="solidFgAcc1" presStyleIdx="0" presStyleCnt="5"/>
      <dgm:spPr/>
    </dgm:pt>
    <dgm:pt modelId="{06CACE14-23DB-4601-8F1F-1E80D42AAE17}" type="pres">
      <dgm:prSet presAssocID="{14E3E4EC-745A-4112-A866-0F946055A2C1}" presName="text_2" presStyleLbl="node1" presStyleIdx="1" presStyleCnt="5">
        <dgm:presLayoutVars>
          <dgm:bulletEnabled val="1"/>
        </dgm:presLayoutVars>
      </dgm:prSet>
      <dgm:spPr/>
    </dgm:pt>
    <dgm:pt modelId="{30407DB0-0466-40E9-BCE0-DB878F4C27D0}" type="pres">
      <dgm:prSet presAssocID="{14E3E4EC-745A-4112-A866-0F946055A2C1}" presName="accent_2" presStyleCnt="0"/>
      <dgm:spPr/>
    </dgm:pt>
    <dgm:pt modelId="{23621881-965B-4487-B0BE-E22FFAE4394D}" type="pres">
      <dgm:prSet presAssocID="{14E3E4EC-745A-4112-A866-0F946055A2C1}" presName="accentRepeatNode" presStyleLbl="solidFgAcc1" presStyleIdx="1" presStyleCnt="5"/>
      <dgm:spPr/>
    </dgm:pt>
    <dgm:pt modelId="{B016DBE2-0288-4558-9AAA-A22F33AEA012}" type="pres">
      <dgm:prSet presAssocID="{CD0598E5-23F5-42B6-AE73-DC10E126C293}" presName="text_3" presStyleLbl="node1" presStyleIdx="2" presStyleCnt="5">
        <dgm:presLayoutVars>
          <dgm:bulletEnabled val="1"/>
        </dgm:presLayoutVars>
      </dgm:prSet>
      <dgm:spPr/>
    </dgm:pt>
    <dgm:pt modelId="{343F7F12-FEA5-4294-9DC0-680477B5C0B3}" type="pres">
      <dgm:prSet presAssocID="{CD0598E5-23F5-42B6-AE73-DC10E126C293}" presName="accent_3" presStyleCnt="0"/>
      <dgm:spPr/>
    </dgm:pt>
    <dgm:pt modelId="{ED571729-53A5-440D-BDA4-51447E9B310D}" type="pres">
      <dgm:prSet presAssocID="{CD0598E5-23F5-42B6-AE73-DC10E126C293}" presName="accentRepeatNode" presStyleLbl="solidFgAcc1" presStyleIdx="2" presStyleCnt="5"/>
      <dgm:spPr/>
    </dgm:pt>
    <dgm:pt modelId="{F2309DF4-E608-4093-AC23-7BA6A91E4AB7}" type="pres">
      <dgm:prSet presAssocID="{8C779789-66A1-400E-BA4A-5833364900C0}" presName="text_4" presStyleLbl="node1" presStyleIdx="3" presStyleCnt="5">
        <dgm:presLayoutVars>
          <dgm:bulletEnabled val="1"/>
        </dgm:presLayoutVars>
      </dgm:prSet>
      <dgm:spPr/>
    </dgm:pt>
    <dgm:pt modelId="{E464068D-05B6-4A55-8043-A5988058A259}" type="pres">
      <dgm:prSet presAssocID="{8C779789-66A1-400E-BA4A-5833364900C0}" presName="accent_4" presStyleCnt="0"/>
      <dgm:spPr/>
    </dgm:pt>
    <dgm:pt modelId="{1EBF05C8-39BB-45E6-8BB0-C7D53BC50A6A}" type="pres">
      <dgm:prSet presAssocID="{8C779789-66A1-400E-BA4A-5833364900C0}" presName="accentRepeatNode" presStyleLbl="solidFgAcc1" presStyleIdx="3" presStyleCnt="5"/>
      <dgm:spPr/>
    </dgm:pt>
    <dgm:pt modelId="{C64BE3BA-424D-4D07-A103-5D5072F1AD07}" type="pres">
      <dgm:prSet presAssocID="{66E7F0E1-DFE4-4CD9-ADE7-72748DA2BDFC}" presName="text_5" presStyleLbl="node1" presStyleIdx="4" presStyleCnt="5">
        <dgm:presLayoutVars>
          <dgm:bulletEnabled val="1"/>
        </dgm:presLayoutVars>
      </dgm:prSet>
      <dgm:spPr/>
    </dgm:pt>
    <dgm:pt modelId="{61EA727E-C001-4A90-804E-109F9DA0A85F}" type="pres">
      <dgm:prSet presAssocID="{66E7F0E1-DFE4-4CD9-ADE7-72748DA2BDFC}" presName="accent_5" presStyleCnt="0"/>
      <dgm:spPr/>
    </dgm:pt>
    <dgm:pt modelId="{ABDA89D1-DE2D-4B46-846C-AB0CD6AF8BAD}" type="pres">
      <dgm:prSet presAssocID="{66E7F0E1-DFE4-4CD9-ADE7-72748DA2BDFC}" presName="accentRepeatNode" presStyleLbl="solidFgAcc1" presStyleIdx="4" presStyleCnt="5"/>
      <dgm:spPr/>
    </dgm:pt>
  </dgm:ptLst>
  <dgm:cxnLst>
    <dgm:cxn modelId="{37BF1414-F1AA-43EF-9CE8-D9D266076FE5}" srcId="{F15B0AE1-2676-4D00-8951-7B29A9C9AAA9}" destId="{14E3E4EC-745A-4112-A866-0F946055A2C1}" srcOrd="1" destOrd="0" parTransId="{CEE5A07D-9399-4AA8-A28D-DB9F4C524928}" sibTransId="{0AEE43D3-0F4F-4067-A74D-3BC81BBCE028}"/>
    <dgm:cxn modelId="{1E3E0015-7961-4D22-9A2C-69D0DA40B71D}" type="presOf" srcId="{2ACCC343-B685-4EED-B32F-9DFCD579FA6F}" destId="{E5D0FA42-1372-45BC-88C9-C819D7D03008}" srcOrd="0" destOrd="0" presId="urn:microsoft.com/office/officeart/2008/layout/VerticalCurvedList"/>
    <dgm:cxn modelId="{5601302B-FE86-4012-BFA2-595686216121}" srcId="{F15B0AE1-2676-4D00-8951-7B29A9C9AAA9}" destId="{CD0598E5-23F5-42B6-AE73-DC10E126C293}" srcOrd="2" destOrd="0" parTransId="{79A9A2F4-2B14-4A6C-A83D-EAF7096004E2}" sibTransId="{2C1A6A3A-C1BF-442C-A441-CC1833BD2AEB}"/>
    <dgm:cxn modelId="{74F97D81-9E3F-4D06-8F59-5873A55462FE}" type="presOf" srcId="{66E7F0E1-DFE4-4CD9-ADE7-72748DA2BDFC}" destId="{C64BE3BA-424D-4D07-A103-5D5072F1AD07}" srcOrd="0" destOrd="0" presId="urn:microsoft.com/office/officeart/2008/layout/VerticalCurvedList"/>
    <dgm:cxn modelId="{31D79D86-F111-486F-BF2B-73FFCD094135}" type="presOf" srcId="{8C779789-66A1-400E-BA4A-5833364900C0}" destId="{F2309DF4-E608-4093-AC23-7BA6A91E4AB7}" srcOrd="0" destOrd="0" presId="urn:microsoft.com/office/officeart/2008/layout/VerticalCurvedList"/>
    <dgm:cxn modelId="{AC9E5B8E-B28D-4EEE-B0FC-DA4CEF4BCA63}" srcId="{F15B0AE1-2676-4D00-8951-7B29A9C9AAA9}" destId="{66E7F0E1-DFE4-4CD9-ADE7-72748DA2BDFC}" srcOrd="4" destOrd="0" parTransId="{961796B8-2C1B-48D3-B9CF-6C393D863D00}" sibTransId="{84B25669-F6BE-42F8-9D02-798FD867540D}"/>
    <dgm:cxn modelId="{C59B8BA1-D36D-49BF-A15E-CBF201C03A29}" type="presOf" srcId="{14E3E4EC-745A-4112-A866-0F946055A2C1}" destId="{06CACE14-23DB-4601-8F1F-1E80D42AAE17}" srcOrd="0" destOrd="0" presId="urn:microsoft.com/office/officeart/2008/layout/VerticalCurvedList"/>
    <dgm:cxn modelId="{D172BFC7-4898-4DA7-8D54-B0BA724B0221}" srcId="{F15B0AE1-2676-4D00-8951-7B29A9C9AAA9}" destId="{2ACCC343-B685-4EED-B32F-9DFCD579FA6F}" srcOrd="0" destOrd="0" parTransId="{5412CE44-059E-4C23-A7F3-ED60E19F6558}" sibTransId="{52E22A0D-9415-41BB-8A49-6AE45CE38312}"/>
    <dgm:cxn modelId="{6A7BA3DF-45CC-40F6-BCDF-B243075C5390}" srcId="{F15B0AE1-2676-4D00-8951-7B29A9C9AAA9}" destId="{8C779789-66A1-400E-BA4A-5833364900C0}" srcOrd="3" destOrd="0" parTransId="{5AE8530D-6904-48FA-AB34-3EBB8CA56ADE}" sibTransId="{6218D8E7-55B1-47CA-B159-904E048021B1}"/>
    <dgm:cxn modelId="{33C2ECE0-3A3D-4EF0-B1BE-A55C6745FB37}" type="presOf" srcId="{F15B0AE1-2676-4D00-8951-7B29A9C9AAA9}" destId="{5C36BF7F-83E7-4F16-A72D-6F8C29FA4F8C}" srcOrd="0" destOrd="0" presId="urn:microsoft.com/office/officeart/2008/layout/VerticalCurvedList"/>
    <dgm:cxn modelId="{6B5341EE-8393-4DCA-9D29-03D60EE8F450}" type="presOf" srcId="{52E22A0D-9415-41BB-8A49-6AE45CE38312}" destId="{F7D132E9-8AEA-4320-B651-B5F09C12CB48}" srcOrd="0" destOrd="0" presId="urn:microsoft.com/office/officeart/2008/layout/VerticalCurvedList"/>
    <dgm:cxn modelId="{72DA33F4-9A9C-4521-90AC-3BA5DF11A7BF}" type="presOf" srcId="{CD0598E5-23F5-42B6-AE73-DC10E126C293}" destId="{B016DBE2-0288-4558-9AAA-A22F33AEA012}" srcOrd="0" destOrd="0" presId="urn:microsoft.com/office/officeart/2008/layout/VerticalCurvedList"/>
    <dgm:cxn modelId="{CC834F25-9622-4D95-8C96-224581B0A167}" type="presParOf" srcId="{5C36BF7F-83E7-4F16-A72D-6F8C29FA4F8C}" destId="{E8144841-6591-432F-AA03-D45605DE7658}" srcOrd="0" destOrd="0" presId="urn:microsoft.com/office/officeart/2008/layout/VerticalCurvedList"/>
    <dgm:cxn modelId="{2D5DE01C-17DA-4601-BF27-7A64E03312F1}" type="presParOf" srcId="{E8144841-6591-432F-AA03-D45605DE7658}" destId="{5814138F-2B67-45ED-B791-C471EC68F30E}" srcOrd="0" destOrd="0" presId="urn:microsoft.com/office/officeart/2008/layout/VerticalCurvedList"/>
    <dgm:cxn modelId="{B7951F59-9489-44E2-9383-930D5B73CC37}" type="presParOf" srcId="{5814138F-2B67-45ED-B791-C471EC68F30E}" destId="{09EBB386-D509-4E78-866B-83AA12DCDABA}" srcOrd="0" destOrd="0" presId="urn:microsoft.com/office/officeart/2008/layout/VerticalCurvedList"/>
    <dgm:cxn modelId="{6803676F-30A6-4297-BE4C-51F88973EF39}" type="presParOf" srcId="{5814138F-2B67-45ED-B791-C471EC68F30E}" destId="{F7D132E9-8AEA-4320-B651-B5F09C12CB48}" srcOrd="1" destOrd="0" presId="urn:microsoft.com/office/officeart/2008/layout/VerticalCurvedList"/>
    <dgm:cxn modelId="{CA9AB6B7-73F0-445A-A4CC-0709DEC7D9D6}" type="presParOf" srcId="{5814138F-2B67-45ED-B791-C471EC68F30E}" destId="{6BC6CA83-ACE2-46A2-B693-109E0489BA05}" srcOrd="2" destOrd="0" presId="urn:microsoft.com/office/officeart/2008/layout/VerticalCurvedList"/>
    <dgm:cxn modelId="{D082B301-14B1-4B59-A5B4-212BCA4E4471}" type="presParOf" srcId="{5814138F-2B67-45ED-B791-C471EC68F30E}" destId="{3D81DBD9-40FC-4A1A-9ADC-F6F377CEE227}" srcOrd="3" destOrd="0" presId="urn:microsoft.com/office/officeart/2008/layout/VerticalCurvedList"/>
    <dgm:cxn modelId="{EA4F3337-FA40-4AAF-B8A2-37336350926A}" type="presParOf" srcId="{E8144841-6591-432F-AA03-D45605DE7658}" destId="{E5D0FA42-1372-45BC-88C9-C819D7D03008}" srcOrd="1" destOrd="0" presId="urn:microsoft.com/office/officeart/2008/layout/VerticalCurvedList"/>
    <dgm:cxn modelId="{18D2FA58-DBE4-462B-88C3-362CD523D107}" type="presParOf" srcId="{E8144841-6591-432F-AA03-D45605DE7658}" destId="{2DD45361-E531-46B9-A55D-AE2AACCE20D2}" srcOrd="2" destOrd="0" presId="urn:microsoft.com/office/officeart/2008/layout/VerticalCurvedList"/>
    <dgm:cxn modelId="{AC906D86-34CC-45C2-AABE-AA32C94F3E40}" type="presParOf" srcId="{2DD45361-E531-46B9-A55D-AE2AACCE20D2}" destId="{BB3574AB-69A4-446C-9BB9-009F520B7B11}" srcOrd="0" destOrd="0" presId="urn:microsoft.com/office/officeart/2008/layout/VerticalCurvedList"/>
    <dgm:cxn modelId="{246A0422-6FE1-4961-A960-B2250B0E597C}" type="presParOf" srcId="{E8144841-6591-432F-AA03-D45605DE7658}" destId="{06CACE14-23DB-4601-8F1F-1E80D42AAE17}" srcOrd="3" destOrd="0" presId="urn:microsoft.com/office/officeart/2008/layout/VerticalCurvedList"/>
    <dgm:cxn modelId="{4192007A-D3B4-4EEC-BCE2-40AA8ED1B4F2}" type="presParOf" srcId="{E8144841-6591-432F-AA03-D45605DE7658}" destId="{30407DB0-0466-40E9-BCE0-DB878F4C27D0}" srcOrd="4" destOrd="0" presId="urn:microsoft.com/office/officeart/2008/layout/VerticalCurvedList"/>
    <dgm:cxn modelId="{1614C616-B6C5-487D-934B-6770FF151FF5}" type="presParOf" srcId="{30407DB0-0466-40E9-BCE0-DB878F4C27D0}" destId="{23621881-965B-4487-B0BE-E22FFAE4394D}" srcOrd="0" destOrd="0" presId="urn:microsoft.com/office/officeart/2008/layout/VerticalCurvedList"/>
    <dgm:cxn modelId="{8002E28D-84F3-41E7-9343-5D8A2C99B3D7}" type="presParOf" srcId="{E8144841-6591-432F-AA03-D45605DE7658}" destId="{B016DBE2-0288-4558-9AAA-A22F33AEA012}" srcOrd="5" destOrd="0" presId="urn:microsoft.com/office/officeart/2008/layout/VerticalCurvedList"/>
    <dgm:cxn modelId="{C593D874-AE45-480F-95EC-5F3FA6389BFD}" type="presParOf" srcId="{E8144841-6591-432F-AA03-D45605DE7658}" destId="{343F7F12-FEA5-4294-9DC0-680477B5C0B3}" srcOrd="6" destOrd="0" presId="urn:microsoft.com/office/officeart/2008/layout/VerticalCurvedList"/>
    <dgm:cxn modelId="{2DC5CA20-A60F-4136-9DAC-E208C143D822}" type="presParOf" srcId="{343F7F12-FEA5-4294-9DC0-680477B5C0B3}" destId="{ED571729-53A5-440D-BDA4-51447E9B310D}" srcOrd="0" destOrd="0" presId="urn:microsoft.com/office/officeart/2008/layout/VerticalCurvedList"/>
    <dgm:cxn modelId="{DE126FB4-F1B9-41D0-AA19-6B5CA8F8C078}" type="presParOf" srcId="{E8144841-6591-432F-AA03-D45605DE7658}" destId="{F2309DF4-E608-4093-AC23-7BA6A91E4AB7}" srcOrd="7" destOrd="0" presId="urn:microsoft.com/office/officeart/2008/layout/VerticalCurvedList"/>
    <dgm:cxn modelId="{C04DDA18-F671-4766-B75F-3E3EE92FF527}" type="presParOf" srcId="{E8144841-6591-432F-AA03-D45605DE7658}" destId="{E464068D-05B6-4A55-8043-A5988058A259}" srcOrd="8" destOrd="0" presId="urn:microsoft.com/office/officeart/2008/layout/VerticalCurvedList"/>
    <dgm:cxn modelId="{F489E184-D434-437E-BAA6-32F4E3C2456D}" type="presParOf" srcId="{E464068D-05B6-4A55-8043-A5988058A259}" destId="{1EBF05C8-39BB-45E6-8BB0-C7D53BC50A6A}" srcOrd="0" destOrd="0" presId="urn:microsoft.com/office/officeart/2008/layout/VerticalCurvedList"/>
    <dgm:cxn modelId="{9B02223B-8531-4BFE-898E-AA2C69DE8B93}" type="presParOf" srcId="{E8144841-6591-432F-AA03-D45605DE7658}" destId="{C64BE3BA-424D-4D07-A103-5D5072F1AD07}" srcOrd="9" destOrd="0" presId="urn:microsoft.com/office/officeart/2008/layout/VerticalCurvedList"/>
    <dgm:cxn modelId="{CF5D0868-314B-4A91-95A6-2ED14692D517}" type="presParOf" srcId="{E8144841-6591-432F-AA03-D45605DE7658}" destId="{61EA727E-C001-4A90-804E-109F9DA0A85F}" srcOrd="10" destOrd="0" presId="urn:microsoft.com/office/officeart/2008/layout/VerticalCurvedList"/>
    <dgm:cxn modelId="{549516FA-203B-4B9F-B55F-6ECF24E81F28}" type="presParOf" srcId="{61EA727E-C001-4A90-804E-109F9DA0A85F}" destId="{ABDA89D1-DE2D-4B46-846C-AB0CD6AF8BA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113B91-1904-4644-8539-C3298974E2CF}"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ADA4F898-B97D-4DBD-B65D-A8D944C2E003}">
      <dgm:prSet phldrT="[Text]" custT="1"/>
      <dgm:spPr>
        <a:solidFill>
          <a:schemeClr val="accent2"/>
        </a:solidFill>
        <a:ln>
          <a:noFill/>
        </a:ln>
      </dgm:spPr>
      <dgm:t>
        <a:bodyPr/>
        <a:lstStyle/>
        <a:p>
          <a:r>
            <a:rPr lang="en-US" sz="2000" dirty="0"/>
            <a:t>Business Opportunity</a:t>
          </a:r>
          <a:endParaRPr lang="en-IN" sz="2000" dirty="0"/>
        </a:p>
      </dgm:t>
    </dgm:pt>
    <dgm:pt modelId="{CA6E9C4E-8ECF-4CB6-9780-FBB6AA6AE72E}" type="parTrans" cxnId="{B6121414-0DEA-4C0E-9692-A08B5971DC7F}">
      <dgm:prSet/>
      <dgm:spPr/>
      <dgm:t>
        <a:bodyPr/>
        <a:lstStyle/>
        <a:p>
          <a:endParaRPr lang="en-IN"/>
        </a:p>
      </dgm:t>
    </dgm:pt>
    <dgm:pt modelId="{45AA6357-D78C-43FA-81D7-44F2E3B50A71}" type="sibTrans" cxnId="{B6121414-0DEA-4C0E-9692-A08B5971DC7F}">
      <dgm:prSet/>
      <dgm:spPr/>
      <dgm:t>
        <a:bodyPr/>
        <a:lstStyle/>
        <a:p>
          <a:endParaRPr lang="en-IN"/>
        </a:p>
      </dgm:t>
    </dgm:pt>
    <dgm:pt modelId="{76162218-C6B5-4F2C-BFC5-AD5D67948342}">
      <dgm:prSet phldrT="[Text]" custT="1"/>
      <dgm:spPr>
        <a:solidFill>
          <a:schemeClr val="accent2"/>
        </a:solidFill>
        <a:ln>
          <a:noFill/>
        </a:ln>
      </dgm:spPr>
      <dgm:t>
        <a:bodyPr/>
        <a:lstStyle/>
        <a:p>
          <a:pPr rtl="0"/>
          <a:r>
            <a:rPr lang="en-US" sz="2000"/>
            <a:t>Analytics Problem</a:t>
          </a:r>
          <a:endParaRPr lang="en-US" sz="2000">
            <a:solidFill>
              <a:srgbClr val="010000"/>
            </a:solidFill>
            <a:latin typeface="Montserrat SemiBold"/>
          </a:endParaRPr>
        </a:p>
      </dgm:t>
    </dgm:pt>
    <dgm:pt modelId="{A125CCC0-2F1E-4C1F-85F1-962675EB8173}" type="parTrans" cxnId="{7B9BB177-161A-4C38-9BE0-11A68E93376D}">
      <dgm:prSet/>
      <dgm:spPr/>
      <dgm:t>
        <a:bodyPr/>
        <a:lstStyle/>
        <a:p>
          <a:endParaRPr lang="en-IN"/>
        </a:p>
      </dgm:t>
    </dgm:pt>
    <dgm:pt modelId="{6536A46C-BF27-45F0-A851-A0B63395E13C}" type="sibTrans" cxnId="{7B9BB177-161A-4C38-9BE0-11A68E93376D}">
      <dgm:prSet/>
      <dgm:spPr/>
      <dgm:t>
        <a:bodyPr/>
        <a:lstStyle/>
        <a:p>
          <a:endParaRPr lang="en-IN"/>
        </a:p>
      </dgm:t>
    </dgm:pt>
    <dgm:pt modelId="{B9C97F2B-EC9D-4BF1-A53C-63FE6714A53D}">
      <dgm:prSet phldrT="[Text]" custT="1"/>
      <dgm:spPr>
        <a:solidFill>
          <a:schemeClr val="accent2"/>
        </a:solidFill>
        <a:ln>
          <a:noFill/>
        </a:ln>
      </dgm:spPr>
      <dgm:t>
        <a:bodyPr/>
        <a:lstStyle/>
        <a:p>
          <a:r>
            <a:rPr lang="en-US" sz="2000"/>
            <a:t>Analytics Outcome</a:t>
          </a:r>
          <a:endParaRPr lang="en-IN" sz="2000"/>
        </a:p>
      </dgm:t>
    </dgm:pt>
    <dgm:pt modelId="{2894075D-19B9-4C4F-8A16-675A178A0BA4}" type="parTrans" cxnId="{33CAE255-684C-4783-A90F-9B43EFF6A664}">
      <dgm:prSet/>
      <dgm:spPr/>
      <dgm:t>
        <a:bodyPr/>
        <a:lstStyle/>
        <a:p>
          <a:endParaRPr lang="en-IN"/>
        </a:p>
      </dgm:t>
    </dgm:pt>
    <dgm:pt modelId="{AF385E66-68FF-4D13-BFA1-224DA0EAE090}" type="sibTrans" cxnId="{33CAE255-684C-4783-A90F-9B43EFF6A664}">
      <dgm:prSet/>
      <dgm:spPr/>
      <dgm:t>
        <a:bodyPr/>
        <a:lstStyle/>
        <a:p>
          <a:endParaRPr lang="en-IN"/>
        </a:p>
      </dgm:t>
    </dgm:pt>
    <dgm:pt modelId="{DE50D10A-E9B0-4AD1-8F41-3C8F46362532}">
      <dgm:prSet phldrT="[Text]" custT="1"/>
      <dgm:spPr>
        <a:solidFill>
          <a:schemeClr val="accent2"/>
        </a:solidFill>
        <a:ln>
          <a:noFill/>
        </a:ln>
      </dgm:spPr>
      <dgm:t>
        <a:bodyPr/>
        <a:lstStyle/>
        <a:p>
          <a:r>
            <a:rPr lang="en-US" sz="2000"/>
            <a:t>Business Outcome</a:t>
          </a:r>
          <a:endParaRPr lang="en-IN" sz="2000"/>
        </a:p>
      </dgm:t>
    </dgm:pt>
    <dgm:pt modelId="{32E593A5-305D-4E08-B2A1-FC657DD24C3E}" type="parTrans" cxnId="{76941EAC-FFC3-428E-8418-2B040A1C5E69}">
      <dgm:prSet/>
      <dgm:spPr/>
      <dgm:t>
        <a:bodyPr/>
        <a:lstStyle/>
        <a:p>
          <a:endParaRPr lang="en-IN"/>
        </a:p>
      </dgm:t>
    </dgm:pt>
    <dgm:pt modelId="{69118339-1E0D-4D10-96FE-86CCDE2A60A1}" type="sibTrans" cxnId="{76941EAC-FFC3-428E-8418-2B040A1C5E69}">
      <dgm:prSet/>
      <dgm:spPr/>
      <dgm:t>
        <a:bodyPr/>
        <a:lstStyle/>
        <a:p>
          <a:endParaRPr lang="en-IN"/>
        </a:p>
      </dgm:t>
    </dgm:pt>
    <dgm:pt modelId="{0499C8CB-A918-4368-AC60-884388C86F7F}">
      <dgm:prSet phldrT="[Text]" custT="1"/>
      <dgm:spPr/>
      <dgm:t>
        <a:bodyPr/>
        <a:lstStyle/>
        <a:p>
          <a:pPr rtl="0">
            <a:lnSpc>
              <a:spcPct val="90000"/>
            </a:lnSpc>
          </a:pPr>
          <a:r>
            <a:rPr lang="en-GB" sz="1400" dirty="0">
              <a:solidFill>
                <a:schemeClr val="tx2"/>
              </a:solidFill>
              <a:latin typeface="Open Sans"/>
              <a:ea typeface="Open Sans" panose="020B0606030504020204" pitchFamily="34" charset="0"/>
              <a:cs typeface="Open Sans" panose="020B0606030504020204" pitchFamily="34" charset="0"/>
            </a:rPr>
            <a:t>Acquire potential customers from VOX to NAJM</a:t>
          </a:r>
          <a:endParaRPr lang="en-IN" sz="1400" dirty="0">
            <a:solidFill>
              <a:schemeClr val="tx2"/>
            </a:solidFill>
            <a:latin typeface="Open Sans"/>
            <a:ea typeface="Open Sans" panose="020B0606030504020204" pitchFamily="34" charset="0"/>
            <a:cs typeface="Open Sans" panose="020B0606030504020204" pitchFamily="34" charset="0"/>
          </a:endParaRPr>
        </a:p>
      </dgm:t>
    </dgm:pt>
    <dgm:pt modelId="{A5318972-E06F-4017-AF47-4F31945E30BA}" type="parTrans" cxnId="{0E568280-9A68-4732-AE95-E89C972EB4A0}">
      <dgm:prSet/>
      <dgm:spPr/>
      <dgm:t>
        <a:bodyPr/>
        <a:lstStyle/>
        <a:p>
          <a:endParaRPr lang="en-IN"/>
        </a:p>
      </dgm:t>
    </dgm:pt>
    <dgm:pt modelId="{A62E7D63-CFFA-4774-A7BF-28929EA9FE3C}" type="sibTrans" cxnId="{0E568280-9A68-4732-AE95-E89C972EB4A0}">
      <dgm:prSet/>
      <dgm:spPr/>
      <dgm:t>
        <a:bodyPr/>
        <a:lstStyle/>
        <a:p>
          <a:endParaRPr lang="en-IN"/>
        </a:p>
      </dgm:t>
    </dgm:pt>
    <dgm:pt modelId="{19D5F578-AEFE-44AF-86B9-7409EB60156E}">
      <dgm:prSet phldr="0" custT="1"/>
      <dgm:spPr/>
      <dgm:t>
        <a:bodyPr/>
        <a:lstStyle/>
        <a:p>
          <a:pPr rtl="0">
            <a:lnSpc>
              <a:spcPct val="90000"/>
            </a:lnSpc>
          </a:pPr>
          <a:r>
            <a:rPr lang="en-GB" sz="1400">
              <a:solidFill>
                <a:schemeClr val="tx2"/>
              </a:solidFill>
              <a:latin typeface="Open Sans" panose="020B0606030504020204" pitchFamily="34" charset="0"/>
              <a:ea typeface="Open Sans" panose="020B0606030504020204" pitchFamily="34" charset="0"/>
              <a:cs typeface="Open Sans" panose="020B0606030504020204" pitchFamily="34" charset="0"/>
            </a:rPr>
            <a:t>Design </a:t>
          </a:r>
          <a:r>
            <a:rPr lang="en-GB" sz="1400" dirty="0">
              <a:solidFill>
                <a:schemeClr val="tx2"/>
              </a:solidFill>
              <a:latin typeface="Open Sans" panose="020B0606030504020204" pitchFamily="34" charset="0"/>
              <a:ea typeface="Open Sans" panose="020B0606030504020204" pitchFamily="34" charset="0"/>
              <a:cs typeface="Open Sans" panose="020B0606030504020204" pitchFamily="34" charset="0"/>
            </a:rPr>
            <a:t>a framework to identify target group of customers who will purchase NAJM credit cards</a:t>
          </a:r>
        </a:p>
      </dgm:t>
    </dgm:pt>
    <dgm:pt modelId="{08353B35-B998-42B4-AC17-0BF205E39F20}" type="parTrans" cxnId="{2F59B637-4490-4A17-A0C6-BD551F9EE513}">
      <dgm:prSet/>
      <dgm:spPr/>
      <dgm:t>
        <a:bodyPr/>
        <a:lstStyle/>
        <a:p>
          <a:endParaRPr lang="en-IN"/>
        </a:p>
      </dgm:t>
    </dgm:pt>
    <dgm:pt modelId="{1009E3CE-EE6C-4494-B343-987F6503F12F}" type="sibTrans" cxnId="{2F59B637-4490-4A17-A0C6-BD551F9EE513}">
      <dgm:prSet/>
      <dgm:spPr/>
      <dgm:t>
        <a:bodyPr/>
        <a:lstStyle/>
        <a:p>
          <a:endParaRPr lang="en-IN"/>
        </a:p>
      </dgm:t>
    </dgm:pt>
    <dgm:pt modelId="{50619944-6FAA-42F7-A25B-17217B58C23E}">
      <dgm:prSet custT="1"/>
      <dgm:spPr/>
      <dgm:t>
        <a:bodyPr/>
        <a:lstStyle/>
        <a:p>
          <a:pPr>
            <a:lnSpc>
              <a:spcPct val="100000"/>
            </a:lnSpc>
          </a:pPr>
          <a:r>
            <a:rPr lang="en-GB" sz="1400" dirty="0">
              <a:solidFill>
                <a:schemeClr val="tx2"/>
              </a:solidFill>
              <a:latin typeface="Open Sans" panose="020B0606030504020204" pitchFamily="34" charset="0"/>
              <a:ea typeface="Open Sans" panose="020B0606030504020204" pitchFamily="34" charset="0"/>
              <a:cs typeface="Open Sans" panose="020B0606030504020204" pitchFamily="34" charset="0"/>
            </a:rPr>
            <a:t>Accurate segmentation of customers based on the behaviours exhibited</a:t>
          </a:r>
          <a:endParaRPr lang="en-IN" sz="14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dgm:t>
    </dgm:pt>
    <dgm:pt modelId="{D7650409-86B5-4DE1-B8E3-CE7175BFE7DB}" type="parTrans" cxnId="{6043E6C8-2B09-4577-863E-AF36E16EA171}">
      <dgm:prSet/>
      <dgm:spPr/>
      <dgm:t>
        <a:bodyPr/>
        <a:lstStyle/>
        <a:p>
          <a:endParaRPr lang="en-IN"/>
        </a:p>
      </dgm:t>
    </dgm:pt>
    <dgm:pt modelId="{131117F1-912D-4440-9666-80FE5C02F2E5}" type="sibTrans" cxnId="{6043E6C8-2B09-4577-863E-AF36E16EA171}">
      <dgm:prSet/>
      <dgm:spPr/>
      <dgm:t>
        <a:bodyPr/>
        <a:lstStyle/>
        <a:p>
          <a:endParaRPr lang="en-IN"/>
        </a:p>
      </dgm:t>
    </dgm:pt>
    <dgm:pt modelId="{0FBBA2F0-1717-49D6-A2F7-735DA3B40E69}">
      <dgm:prSet custT="1"/>
      <dgm:spPr/>
      <dgm:t>
        <a:bodyPr/>
        <a:lstStyle/>
        <a:p>
          <a:pPr>
            <a:lnSpc>
              <a:spcPct val="100000"/>
            </a:lnSpc>
          </a:pPr>
          <a:r>
            <a:rPr lang="en-US" sz="1400" dirty="0">
              <a:solidFill>
                <a:schemeClr val="tx2"/>
              </a:solidFill>
              <a:latin typeface="Open Sans"/>
              <a:ea typeface="Open Sans" panose="020B0606030504020204" pitchFamily="34" charset="0"/>
              <a:cs typeface="Open Sans" panose="020B0606030504020204" pitchFamily="34" charset="0"/>
            </a:rPr>
            <a:t>Clear picture for the company on targeting the customers</a:t>
          </a:r>
        </a:p>
      </dgm:t>
    </dgm:pt>
    <dgm:pt modelId="{715D9687-597F-4524-B988-5BFEB65C50E2}" type="parTrans" cxnId="{BA74657C-C8FE-4F57-B40F-9252AF532665}">
      <dgm:prSet/>
      <dgm:spPr/>
      <dgm:t>
        <a:bodyPr/>
        <a:lstStyle/>
        <a:p>
          <a:endParaRPr lang="en-IN"/>
        </a:p>
      </dgm:t>
    </dgm:pt>
    <dgm:pt modelId="{9869E7EE-9D03-4059-8868-0C717919383A}" type="sibTrans" cxnId="{BA74657C-C8FE-4F57-B40F-9252AF532665}">
      <dgm:prSet/>
      <dgm:spPr/>
      <dgm:t>
        <a:bodyPr/>
        <a:lstStyle/>
        <a:p>
          <a:endParaRPr lang="en-IN"/>
        </a:p>
      </dgm:t>
    </dgm:pt>
    <dgm:pt modelId="{57A705D1-89BC-4BA7-A9B2-416BDAAA6A99}">
      <dgm:prSet phldrT="[Text]" custT="1"/>
      <dgm:spPr/>
      <dgm:t>
        <a:bodyPr/>
        <a:lstStyle/>
        <a:p>
          <a:pPr rtl="0">
            <a:lnSpc>
              <a:spcPct val="90000"/>
            </a:lnSpc>
          </a:pPr>
          <a:r>
            <a:rPr lang="en-GB" sz="1400" dirty="0">
              <a:solidFill>
                <a:schemeClr val="tx2"/>
              </a:solidFill>
              <a:latin typeface="Open Sans"/>
              <a:ea typeface="Open Sans" panose="020B0606030504020204" pitchFamily="34" charset="0"/>
              <a:cs typeface="Open Sans" panose="020B0606030504020204" pitchFamily="34" charset="0"/>
            </a:rPr>
            <a:t>Ability to cross-sell NAJM cards to VOX customers</a:t>
          </a:r>
          <a:endParaRPr lang="en-IN" sz="1400" dirty="0">
            <a:solidFill>
              <a:schemeClr val="tx2"/>
            </a:solidFill>
            <a:latin typeface="Open Sans"/>
            <a:ea typeface="Open Sans" panose="020B0606030504020204" pitchFamily="34" charset="0"/>
            <a:cs typeface="Open Sans" panose="020B0606030504020204" pitchFamily="34" charset="0"/>
          </a:endParaRPr>
        </a:p>
      </dgm:t>
    </dgm:pt>
    <dgm:pt modelId="{4B3767BD-22B5-44A6-B15E-349F9F63275F}" type="parTrans" cxnId="{E2A2D428-0226-4D0B-AF78-9B3F92927497}">
      <dgm:prSet/>
      <dgm:spPr/>
      <dgm:t>
        <a:bodyPr/>
        <a:lstStyle/>
        <a:p>
          <a:endParaRPr lang="en-IN"/>
        </a:p>
      </dgm:t>
    </dgm:pt>
    <dgm:pt modelId="{998DAC72-CD15-42A1-AF61-958F0AB79729}" type="sibTrans" cxnId="{E2A2D428-0226-4D0B-AF78-9B3F92927497}">
      <dgm:prSet/>
      <dgm:spPr/>
      <dgm:t>
        <a:bodyPr/>
        <a:lstStyle/>
        <a:p>
          <a:endParaRPr lang="en-IN"/>
        </a:p>
      </dgm:t>
    </dgm:pt>
    <dgm:pt modelId="{244DB2B7-D7E9-4760-B0C9-D5473B03E924}">
      <dgm:prSet custT="1"/>
      <dgm:spPr/>
      <dgm:t>
        <a:bodyPr/>
        <a:lstStyle/>
        <a:p>
          <a:pPr>
            <a:lnSpc>
              <a:spcPct val="100000"/>
            </a:lnSpc>
          </a:pPr>
          <a:r>
            <a:rPr lang="en-US" sz="1400" dirty="0">
              <a:solidFill>
                <a:schemeClr val="tx2"/>
              </a:solidFill>
              <a:latin typeface="Open Sans"/>
              <a:ea typeface="Open Sans" panose="020B0606030504020204" pitchFamily="34" charset="0"/>
              <a:cs typeface="Open Sans" panose="020B0606030504020204" pitchFamily="34" charset="0"/>
            </a:rPr>
            <a:t>Acquiring more profitable customers </a:t>
          </a:r>
        </a:p>
      </dgm:t>
    </dgm:pt>
    <dgm:pt modelId="{6E27921E-3038-4B83-8B16-85AE92E845C1}" type="parTrans" cxnId="{EFA6FA4B-AA79-466B-B067-6F5EEE66A316}">
      <dgm:prSet/>
      <dgm:spPr/>
      <dgm:t>
        <a:bodyPr/>
        <a:lstStyle/>
        <a:p>
          <a:endParaRPr lang="en-IN"/>
        </a:p>
      </dgm:t>
    </dgm:pt>
    <dgm:pt modelId="{B3C6941C-F6E1-4536-BDC8-4E7C4A7BF144}" type="sibTrans" cxnId="{EFA6FA4B-AA79-466B-B067-6F5EEE66A316}">
      <dgm:prSet/>
      <dgm:spPr/>
      <dgm:t>
        <a:bodyPr/>
        <a:lstStyle/>
        <a:p>
          <a:endParaRPr lang="en-IN"/>
        </a:p>
      </dgm:t>
    </dgm:pt>
    <dgm:pt modelId="{AD853275-43C8-4EEE-B839-71B68D5BC211}">
      <dgm:prSet phldr="0" custT="1"/>
      <dgm:spPr/>
      <dgm:t>
        <a:bodyPr/>
        <a:lstStyle/>
        <a:p>
          <a:pPr rtl="0">
            <a:lnSpc>
              <a:spcPct val="90000"/>
            </a:lnSpc>
          </a:pPr>
          <a:r>
            <a:rPr lang="en-GB" sz="1400" dirty="0">
              <a:solidFill>
                <a:schemeClr val="tx2"/>
              </a:solidFill>
              <a:latin typeface="Open Sans" panose="020B0606030504020204" pitchFamily="34" charset="0"/>
              <a:ea typeface="Open Sans" panose="020B0606030504020204" pitchFamily="34" charset="0"/>
              <a:cs typeface="Open Sans" panose="020B0606030504020204" pitchFamily="34" charset="0"/>
            </a:rPr>
            <a:t>Getting insights on customers who use NAJM CC for payments at VOX</a:t>
          </a:r>
        </a:p>
      </dgm:t>
    </dgm:pt>
    <dgm:pt modelId="{8026A06E-B335-4CB5-BBD8-09359F9E69BB}" type="parTrans" cxnId="{215F637F-3246-4E55-B16A-FF8B29770299}">
      <dgm:prSet/>
      <dgm:spPr/>
      <dgm:t>
        <a:bodyPr/>
        <a:lstStyle/>
        <a:p>
          <a:endParaRPr lang="en-IN"/>
        </a:p>
      </dgm:t>
    </dgm:pt>
    <dgm:pt modelId="{EC54F1EF-878D-478A-B927-5337525F0B9A}" type="sibTrans" cxnId="{215F637F-3246-4E55-B16A-FF8B29770299}">
      <dgm:prSet/>
      <dgm:spPr/>
      <dgm:t>
        <a:bodyPr/>
        <a:lstStyle/>
        <a:p>
          <a:endParaRPr lang="en-IN"/>
        </a:p>
      </dgm:t>
    </dgm:pt>
    <dgm:pt modelId="{F9C6C34E-6AB4-4C5A-A25A-4AAB1F09DEAB}">
      <dgm:prSet custT="1"/>
      <dgm:spPr/>
      <dgm:t>
        <a:bodyPr/>
        <a:lstStyle/>
        <a:p>
          <a:pPr>
            <a:lnSpc>
              <a:spcPct val="100000"/>
            </a:lnSpc>
          </a:pPr>
          <a:r>
            <a:rPr lang="en-GB" sz="1400" dirty="0">
              <a:solidFill>
                <a:schemeClr val="tx2"/>
              </a:solidFill>
              <a:latin typeface="Open Sans" panose="020B0606030504020204" pitchFamily="34" charset="0"/>
              <a:ea typeface="Open Sans" panose="020B0606030504020204" pitchFamily="34" charset="0"/>
              <a:cs typeface="Open Sans" panose="020B0606030504020204" pitchFamily="34" charset="0"/>
            </a:rPr>
            <a:t>Framework that identifies profitable customers and targets them </a:t>
          </a:r>
          <a:endParaRPr lang="en-IN" sz="14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dgm:t>
    </dgm:pt>
    <dgm:pt modelId="{F8010DA8-8367-4155-A6FA-0DE509BF8F52}" type="parTrans" cxnId="{5343D663-9CEF-4C71-AC61-22D1E47387BD}">
      <dgm:prSet/>
      <dgm:spPr/>
      <dgm:t>
        <a:bodyPr/>
        <a:lstStyle/>
        <a:p>
          <a:endParaRPr lang="en-IN"/>
        </a:p>
      </dgm:t>
    </dgm:pt>
    <dgm:pt modelId="{6B4389E8-EE3A-4DC2-9F50-849DD9803464}" type="sibTrans" cxnId="{5343D663-9CEF-4C71-AC61-22D1E47387BD}">
      <dgm:prSet/>
      <dgm:spPr/>
      <dgm:t>
        <a:bodyPr/>
        <a:lstStyle/>
        <a:p>
          <a:endParaRPr lang="en-IN"/>
        </a:p>
      </dgm:t>
    </dgm:pt>
    <dgm:pt modelId="{368FC06C-1510-4DB5-B448-C621680CA53F}" type="pres">
      <dgm:prSet presAssocID="{08113B91-1904-4644-8539-C3298974E2CF}" presName="Name0" presStyleCnt="0">
        <dgm:presLayoutVars>
          <dgm:dir/>
          <dgm:animLvl val="lvl"/>
          <dgm:resizeHandles val="exact"/>
        </dgm:presLayoutVars>
      </dgm:prSet>
      <dgm:spPr/>
    </dgm:pt>
    <dgm:pt modelId="{39C9DF4D-E449-489A-AE53-768C02F103D8}" type="pres">
      <dgm:prSet presAssocID="{ADA4F898-B97D-4DBD-B65D-A8D944C2E003}" presName="composite" presStyleCnt="0"/>
      <dgm:spPr/>
    </dgm:pt>
    <dgm:pt modelId="{010F989E-5292-486F-B9DB-E490773E2F5E}" type="pres">
      <dgm:prSet presAssocID="{ADA4F898-B97D-4DBD-B65D-A8D944C2E003}" presName="parTx" presStyleLbl="alignNode1" presStyleIdx="0" presStyleCnt="4">
        <dgm:presLayoutVars>
          <dgm:chMax val="0"/>
          <dgm:chPref val="0"/>
          <dgm:bulletEnabled val="1"/>
        </dgm:presLayoutVars>
      </dgm:prSet>
      <dgm:spPr/>
    </dgm:pt>
    <dgm:pt modelId="{04E24B91-E884-4FA2-AC83-EC64F4E3CF26}" type="pres">
      <dgm:prSet presAssocID="{ADA4F898-B97D-4DBD-B65D-A8D944C2E003}" presName="desTx" presStyleLbl="alignAccFollowNode1" presStyleIdx="0" presStyleCnt="4" custLinFactNeighborX="-166">
        <dgm:presLayoutVars>
          <dgm:bulletEnabled val="1"/>
        </dgm:presLayoutVars>
      </dgm:prSet>
      <dgm:spPr/>
    </dgm:pt>
    <dgm:pt modelId="{718D4711-4254-49C4-91F8-2F2A97296A24}" type="pres">
      <dgm:prSet presAssocID="{45AA6357-D78C-43FA-81D7-44F2E3B50A71}" presName="space" presStyleCnt="0"/>
      <dgm:spPr/>
    </dgm:pt>
    <dgm:pt modelId="{6AEBADF2-F15C-40BD-B92E-CE9A1A2543A7}" type="pres">
      <dgm:prSet presAssocID="{76162218-C6B5-4F2C-BFC5-AD5D67948342}" presName="composite" presStyleCnt="0"/>
      <dgm:spPr/>
    </dgm:pt>
    <dgm:pt modelId="{20C1A998-7E56-4EF7-ABC0-E7BA08E314C0}" type="pres">
      <dgm:prSet presAssocID="{76162218-C6B5-4F2C-BFC5-AD5D67948342}" presName="parTx" presStyleLbl="alignNode1" presStyleIdx="1" presStyleCnt="4">
        <dgm:presLayoutVars>
          <dgm:chMax val="0"/>
          <dgm:chPref val="0"/>
          <dgm:bulletEnabled val="1"/>
        </dgm:presLayoutVars>
      </dgm:prSet>
      <dgm:spPr/>
    </dgm:pt>
    <dgm:pt modelId="{581BCF0B-8F5A-40C4-BEFB-E93E3FA82A7B}" type="pres">
      <dgm:prSet presAssocID="{76162218-C6B5-4F2C-BFC5-AD5D67948342}" presName="desTx" presStyleLbl="alignAccFollowNode1" presStyleIdx="1" presStyleCnt="4" custLinFactNeighborX="-166" custLinFactNeighborY="75">
        <dgm:presLayoutVars>
          <dgm:bulletEnabled val="1"/>
        </dgm:presLayoutVars>
      </dgm:prSet>
      <dgm:spPr/>
    </dgm:pt>
    <dgm:pt modelId="{947DFDD0-2841-4065-A381-D5F84A21A81D}" type="pres">
      <dgm:prSet presAssocID="{6536A46C-BF27-45F0-A851-A0B63395E13C}" presName="space" presStyleCnt="0"/>
      <dgm:spPr/>
    </dgm:pt>
    <dgm:pt modelId="{4F90C9EB-1702-47EC-AA78-EAAD39BC8CB4}" type="pres">
      <dgm:prSet presAssocID="{B9C97F2B-EC9D-4BF1-A53C-63FE6714A53D}" presName="composite" presStyleCnt="0"/>
      <dgm:spPr/>
    </dgm:pt>
    <dgm:pt modelId="{54EEEC65-2CE8-4037-BACD-4F06031372D9}" type="pres">
      <dgm:prSet presAssocID="{B9C97F2B-EC9D-4BF1-A53C-63FE6714A53D}" presName="parTx" presStyleLbl="alignNode1" presStyleIdx="2" presStyleCnt="4" custLinFactNeighborY="1480">
        <dgm:presLayoutVars>
          <dgm:chMax val="0"/>
          <dgm:chPref val="0"/>
          <dgm:bulletEnabled val="1"/>
        </dgm:presLayoutVars>
      </dgm:prSet>
      <dgm:spPr/>
    </dgm:pt>
    <dgm:pt modelId="{E71FAF84-083C-4836-B113-F0C2A098C6E7}" type="pres">
      <dgm:prSet presAssocID="{B9C97F2B-EC9D-4BF1-A53C-63FE6714A53D}" presName="desTx" presStyleLbl="alignAccFollowNode1" presStyleIdx="2" presStyleCnt="4" custScaleY="100000" custLinFactNeighborX="-2" custLinFactNeighborY="158">
        <dgm:presLayoutVars>
          <dgm:bulletEnabled val="1"/>
        </dgm:presLayoutVars>
      </dgm:prSet>
      <dgm:spPr/>
    </dgm:pt>
    <dgm:pt modelId="{C926380D-8219-4EC6-8FE4-D62AD6BFD44C}" type="pres">
      <dgm:prSet presAssocID="{AF385E66-68FF-4D13-BFA1-224DA0EAE090}" presName="space" presStyleCnt="0"/>
      <dgm:spPr/>
    </dgm:pt>
    <dgm:pt modelId="{D1B463A0-42B8-4BC5-A5A0-D8A1592D3C22}" type="pres">
      <dgm:prSet presAssocID="{DE50D10A-E9B0-4AD1-8F41-3C8F46362532}" presName="composite" presStyleCnt="0"/>
      <dgm:spPr/>
    </dgm:pt>
    <dgm:pt modelId="{CBD56EA0-5534-412C-9E39-6E8A8A9AA8F9}" type="pres">
      <dgm:prSet presAssocID="{DE50D10A-E9B0-4AD1-8F41-3C8F46362532}" presName="parTx" presStyleLbl="alignNode1" presStyleIdx="3" presStyleCnt="4">
        <dgm:presLayoutVars>
          <dgm:chMax val="0"/>
          <dgm:chPref val="0"/>
          <dgm:bulletEnabled val="1"/>
        </dgm:presLayoutVars>
      </dgm:prSet>
      <dgm:spPr/>
    </dgm:pt>
    <dgm:pt modelId="{57E6D6FE-CAE2-4E01-83DF-89BF0A997446}" type="pres">
      <dgm:prSet presAssocID="{DE50D10A-E9B0-4AD1-8F41-3C8F46362532}" presName="desTx" presStyleLbl="alignAccFollowNode1" presStyleIdx="3" presStyleCnt="4">
        <dgm:presLayoutVars>
          <dgm:bulletEnabled val="1"/>
        </dgm:presLayoutVars>
      </dgm:prSet>
      <dgm:spPr/>
    </dgm:pt>
  </dgm:ptLst>
  <dgm:cxnLst>
    <dgm:cxn modelId="{B6121414-0DEA-4C0E-9692-A08B5971DC7F}" srcId="{08113B91-1904-4644-8539-C3298974E2CF}" destId="{ADA4F898-B97D-4DBD-B65D-A8D944C2E003}" srcOrd="0" destOrd="0" parTransId="{CA6E9C4E-8ECF-4CB6-9780-FBB6AA6AE72E}" sibTransId="{45AA6357-D78C-43FA-81D7-44F2E3B50A71}"/>
    <dgm:cxn modelId="{84390F1A-C243-4E21-A497-FA96C9B1038F}" type="presOf" srcId="{50619944-6FAA-42F7-A25B-17217B58C23E}" destId="{E71FAF84-083C-4836-B113-F0C2A098C6E7}" srcOrd="0" destOrd="1" presId="urn:microsoft.com/office/officeart/2005/8/layout/hList1"/>
    <dgm:cxn modelId="{95AA8F26-7749-47A7-AEC2-711176D51AF7}" type="presOf" srcId="{76162218-C6B5-4F2C-BFC5-AD5D67948342}" destId="{20C1A998-7E56-4EF7-ABC0-E7BA08E314C0}" srcOrd="0" destOrd="0" presId="urn:microsoft.com/office/officeart/2005/8/layout/hList1"/>
    <dgm:cxn modelId="{E2A2D428-0226-4D0B-AF78-9B3F92927497}" srcId="{ADA4F898-B97D-4DBD-B65D-A8D944C2E003}" destId="{57A705D1-89BC-4BA7-A9B2-416BDAAA6A99}" srcOrd="1" destOrd="0" parTransId="{4B3767BD-22B5-44A6-B15E-349F9F63275F}" sibTransId="{998DAC72-CD15-42A1-AF61-958F0AB79729}"/>
    <dgm:cxn modelId="{2791372F-F083-4183-9956-3EC44B3A5FFA}" type="presOf" srcId="{57A705D1-89BC-4BA7-A9B2-416BDAAA6A99}" destId="{04E24B91-E884-4FA2-AC83-EC64F4E3CF26}" srcOrd="0" destOrd="1" presId="urn:microsoft.com/office/officeart/2005/8/layout/hList1"/>
    <dgm:cxn modelId="{2F59B637-4490-4A17-A0C6-BD551F9EE513}" srcId="{76162218-C6B5-4F2C-BFC5-AD5D67948342}" destId="{19D5F578-AEFE-44AF-86B9-7409EB60156E}" srcOrd="0" destOrd="0" parTransId="{08353B35-B998-42B4-AC17-0BF205E39F20}" sibTransId="{1009E3CE-EE6C-4494-B343-987F6503F12F}"/>
    <dgm:cxn modelId="{01CD8438-38E4-486A-BF49-854340723D86}" type="presOf" srcId="{19D5F578-AEFE-44AF-86B9-7409EB60156E}" destId="{581BCF0B-8F5A-40C4-BEFB-E93E3FA82A7B}" srcOrd="0" destOrd="0" presId="urn:microsoft.com/office/officeart/2005/8/layout/hList1"/>
    <dgm:cxn modelId="{BE66DE3A-F96A-4822-8CBF-AE70D826C47F}" type="presOf" srcId="{DE50D10A-E9B0-4AD1-8F41-3C8F46362532}" destId="{CBD56EA0-5534-412C-9E39-6E8A8A9AA8F9}" srcOrd="0" destOrd="0" presId="urn:microsoft.com/office/officeart/2005/8/layout/hList1"/>
    <dgm:cxn modelId="{5343D663-9CEF-4C71-AC61-22D1E47387BD}" srcId="{B9C97F2B-EC9D-4BF1-A53C-63FE6714A53D}" destId="{F9C6C34E-6AB4-4C5A-A25A-4AAB1F09DEAB}" srcOrd="0" destOrd="0" parTransId="{F8010DA8-8367-4155-A6FA-0DE509BF8F52}" sibTransId="{6B4389E8-EE3A-4DC2-9F50-849DD9803464}"/>
    <dgm:cxn modelId="{EFA6FA4B-AA79-466B-B067-6F5EEE66A316}" srcId="{DE50D10A-E9B0-4AD1-8F41-3C8F46362532}" destId="{244DB2B7-D7E9-4760-B0C9-D5473B03E924}" srcOrd="1" destOrd="0" parTransId="{6E27921E-3038-4B83-8B16-85AE92E845C1}" sibTransId="{B3C6941C-F6E1-4536-BDC8-4E7C4A7BF144}"/>
    <dgm:cxn modelId="{33CAE255-684C-4783-A90F-9B43EFF6A664}" srcId="{08113B91-1904-4644-8539-C3298974E2CF}" destId="{B9C97F2B-EC9D-4BF1-A53C-63FE6714A53D}" srcOrd="2" destOrd="0" parTransId="{2894075D-19B9-4C4F-8A16-675A178A0BA4}" sibTransId="{AF385E66-68FF-4D13-BFA1-224DA0EAE090}"/>
    <dgm:cxn modelId="{BC11F255-9BBB-4E22-9340-201425798AC7}" type="presOf" srcId="{B9C97F2B-EC9D-4BF1-A53C-63FE6714A53D}" destId="{54EEEC65-2CE8-4037-BACD-4F06031372D9}" srcOrd="0" destOrd="0" presId="urn:microsoft.com/office/officeart/2005/8/layout/hList1"/>
    <dgm:cxn modelId="{7B9BB177-161A-4C38-9BE0-11A68E93376D}" srcId="{08113B91-1904-4644-8539-C3298974E2CF}" destId="{76162218-C6B5-4F2C-BFC5-AD5D67948342}" srcOrd="1" destOrd="0" parTransId="{A125CCC0-2F1E-4C1F-85F1-962675EB8173}" sibTransId="{6536A46C-BF27-45F0-A851-A0B63395E13C}"/>
    <dgm:cxn modelId="{7BF4165A-6DB0-44E0-A2CF-4D74454F3EF2}" type="presOf" srcId="{ADA4F898-B97D-4DBD-B65D-A8D944C2E003}" destId="{010F989E-5292-486F-B9DB-E490773E2F5E}" srcOrd="0" destOrd="0" presId="urn:microsoft.com/office/officeart/2005/8/layout/hList1"/>
    <dgm:cxn modelId="{BA74657C-C8FE-4F57-B40F-9252AF532665}" srcId="{DE50D10A-E9B0-4AD1-8F41-3C8F46362532}" destId="{0FBBA2F0-1717-49D6-A2F7-735DA3B40E69}" srcOrd="0" destOrd="0" parTransId="{715D9687-597F-4524-B988-5BFEB65C50E2}" sibTransId="{9869E7EE-9D03-4059-8868-0C717919383A}"/>
    <dgm:cxn modelId="{215F637F-3246-4E55-B16A-FF8B29770299}" srcId="{76162218-C6B5-4F2C-BFC5-AD5D67948342}" destId="{AD853275-43C8-4EEE-B839-71B68D5BC211}" srcOrd="1" destOrd="0" parTransId="{8026A06E-B335-4CB5-BBD8-09359F9E69BB}" sibTransId="{EC54F1EF-878D-478A-B927-5337525F0B9A}"/>
    <dgm:cxn modelId="{0E568280-9A68-4732-AE95-E89C972EB4A0}" srcId="{ADA4F898-B97D-4DBD-B65D-A8D944C2E003}" destId="{0499C8CB-A918-4368-AC60-884388C86F7F}" srcOrd="0" destOrd="0" parTransId="{A5318972-E06F-4017-AF47-4F31945E30BA}" sibTransId="{A62E7D63-CFFA-4774-A7BF-28929EA9FE3C}"/>
    <dgm:cxn modelId="{633AE79C-7084-4C2F-A061-26EABF89CAFA}" type="presOf" srcId="{F9C6C34E-6AB4-4C5A-A25A-4AAB1F09DEAB}" destId="{E71FAF84-083C-4836-B113-F0C2A098C6E7}" srcOrd="0" destOrd="0" presId="urn:microsoft.com/office/officeart/2005/8/layout/hList1"/>
    <dgm:cxn modelId="{ABD4BEA5-BD93-480C-8854-953E00A3C55C}" type="presOf" srcId="{0FBBA2F0-1717-49D6-A2F7-735DA3B40E69}" destId="{57E6D6FE-CAE2-4E01-83DF-89BF0A997446}" srcOrd="0" destOrd="0" presId="urn:microsoft.com/office/officeart/2005/8/layout/hList1"/>
    <dgm:cxn modelId="{3B009DA9-BA4D-46E1-9765-AAFF193E39B6}" type="presOf" srcId="{244DB2B7-D7E9-4760-B0C9-D5473B03E924}" destId="{57E6D6FE-CAE2-4E01-83DF-89BF0A997446}" srcOrd="0" destOrd="1" presId="urn:microsoft.com/office/officeart/2005/8/layout/hList1"/>
    <dgm:cxn modelId="{76941EAC-FFC3-428E-8418-2B040A1C5E69}" srcId="{08113B91-1904-4644-8539-C3298974E2CF}" destId="{DE50D10A-E9B0-4AD1-8F41-3C8F46362532}" srcOrd="3" destOrd="0" parTransId="{32E593A5-305D-4E08-B2A1-FC657DD24C3E}" sibTransId="{69118339-1E0D-4D10-96FE-86CCDE2A60A1}"/>
    <dgm:cxn modelId="{E31F29AF-59EE-41C6-8E2D-B29E9DC7AAC1}" type="presOf" srcId="{08113B91-1904-4644-8539-C3298974E2CF}" destId="{368FC06C-1510-4DB5-B448-C621680CA53F}" srcOrd="0" destOrd="0" presId="urn:microsoft.com/office/officeart/2005/8/layout/hList1"/>
    <dgm:cxn modelId="{04AB4DC1-B0C7-47A4-BF6D-27DC286A72C8}" type="presOf" srcId="{0499C8CB-A918-4368-AC60-884388C86F7F}" destId="{04E24B91-E884-4FA2-AC83-EC64F4E3CF26}" srcOrd="0" destOrd="0" presId="urn:microsoft.com/office/officeart/2005/8/layout/hList1"/>
    <dgm:cxn modelId="{6043E6C8-2B09-4577-863E-AF36E16EA171}" srcId="{B9C97F2B-EC9D-4BF1-A53C-63FE6714A53D}" destId="{50619944-6FAA-42F7-A25B-17217B58C23E}" srcOrd="1" destOrd="0" parTransId="{D7650409-86B5-4DE1-B8E3-CE7175BFE7DB}" sibTransId="{131117F1-912D-4440-9666-80FE5C02F2E5}"/>
    <dgm:cxn modelId="{5F3DD1D0-4BA4-42BA-9D98-E358ECD02A34}" type="presOf" srcId="{AD853275-43C8-4EEE-B839-71B68D5BC211}" destId="{581BCF0B-8F5A-40C4-BEFB-E93E3FA82A7B}" srcOrd="0" destOrd="1" presId="urn:microsoft.com/office/officeart/2005/8/layout/hList1"/>
    <dgm:cxn modelId="{271DBDA9-4B3E-4D33-8304-4F38B7472C0B}" type="presParOf" srcId="{368FC06C-1510-4DB5-B448-C621680CA53F}" destId="{39C9DF4D-E449-489A-AE53-768C02F103D8}" srcOrd="0" destOrd="0" presId="urn:microsoft.com/office/officeart/2005/8/layout/hList1"/>
    <dgm:cxn modelId="{2D5AB6BB-46FD-45FE-B0A6-11A7663D885F}" type="presParOf" srcId="{39C9DF4D-E449-489A-AE53-768C02F103D8}" destId="{010F989E-5292-486F-B9DB-E490773E2F5E}" srcOrd="0" destOrd="0" presId="urn:microsoft.com/office/officeart/2005/8/layout/hList1"/>
    <dgm:cxn modelId="{043A5BA7-A925-4FF3-9ECA-5B196C0DA287}" type="presParOf" srcId="{39C9DF4D-E449-489A-AE53-768C02F103D8}" destId="{04E24B91-E884-4FA2-AC83-EC64F4E3CF26}" srcOrd="1" destOrd="0" presId="urn:microsoft.com/office/officeart/2005/8/layout/hList1"/>
    <dgm:cxn modelId="{A3D97A4A-BD53-48F8-BE98-8DC85751359F}" type="presParOf" srcId="{368FC06C-1510-4DB5-B448-C621680CA53F}" destId="{718D4711-4254-49C4-91F8-2F2A97296A24}" srcOrd="1" destOrd="0" presId="urn:microsoft.com/office/officeart/2005/8/layout/hList1"/>
    <dgm:cxn modelId="{BA47082C-96F4-4260-95B6-2675659888E3}" type="presParOf" srcId="{368FC06C-1510-4DB5-B448-C621680CA53F}" destId="{6AEBADF2-F15C-40BD-B92E-CE9A1A2543A7}" srcOrd="2" destOrd="0" presId="urn:microsoft.com/office/officeart/2005/8/layout/hList1"/>
    <dgm:cxn modelId="{648A282B-E22A-4F71-A023-9B685239FA8E}" type="presParOf" srcId="{6AEBADF2-F15C-40BD-B92E-CE9A1A2543A7}" destId="{20C1A998-7E56-4EF7-ABC0-E7BA08E314C0}" srcOrd="0" destOrd="0" presId="urn:microsoft.com/office/officeart/2005/8/layout/hList1"/>
    <dgm:cxn modelId="{025FB084-D4D0-416D-B04E-819B18B66C92}" type="presParOf" srcId="{6AEBADF2-F15C-40BD-B92E-CE9A1A2543A7}" destId="{581BCF0B-8F5A-40C4-BEFB-E93E3FA82A7B}" srcOrd="1" destOrd="0" presId="urn:microsoft.com/office/officeart/2005/8/layout/hList1"/>
    <dgm:cxn modelId="{99B292ED-5993-429F-BA6A-BA200A825AC2}" type="presParOf" srcId="{368FC06C-1510-4DB5-B448-C621680CA53F}" destId="{947DFDD0-2841-4065-A381-D5F84A21A81D}" srcOrd="3" destOrd="0" presId="urn:microsoft.com/office/officeart/2005/8/layout/hList1"/>
    <dgm:cxn modelId="{FC38CA9C-1C0C-493F-A9DE-C7BD5B142A79}" type="presParOf" srcId="{368FC06C-1510-4DB5-B448-C621680CA53F}" destId="{4F90C9EB-1702-47EC-AA78-EAAD39BC8CB4}" srcOrd="4" destOrd="0" presId="urn:microsoft.com/office/officeart/2005/8/layout/hList1"/>
    <dgm:cxn modelId="{81CFFA32-82F8-4004-A0D9-42A0C9B93BE7}" type="presParOf" srcId="{4F90C9EB-1702-47EC-AA78-EAAD39BC8CB4}" destId="{54EEEC65-2CE8-4037-BACD-4F06031372D9}" srcOrd="0" destOrd="0" presId="urn:microsoft.com/office/officeart/2005/8/layout/hList1"/>
    <dgm:cxn modelId="{D0A32DD7-ACD1-45A7-8633-E1E168E8D21B}" type="presParOf" srcId="{4F90C9EB-1702-47EC-AA78-EAAD39BC8CB4}" destId="{E71FAF84-083C-4836-B113-F0C2A098C6E7}" srcOrd="1" destOrd="0" presId="urn:microsoft.com/office/officeart/2005/8/layout/hList1"/>
    <dgm:cxn modelId="{7A13D4A4-5F99-4A37-B083-784F41A04C5F}" type="presParOf" srcId="{368FC06C-1510-4DB5-B448-C621680CA53F}" destId="{C926380D-8219-4EC6-8FE4-D62AD6BFD44C}" srcOrd="5" destOrd="0" presId="urn:microsoft.com/office/officeart/2005/8/layout/hList1"/>
    <dgm:cxn modelId="{24C22A37-46A0-4F6C-BB95-565DD55987B5}" type="presParOf" srcId="{368FC06C-1510-4DB5-B448-C621680CA53F}" destId="{D1B463A0-42B8-4BC5-A5A0-D8A1592D3C22}" srcOrd="6" destOrd="0" presId="urn:microsoft.com/office/officeart/2005/8/layout/hList1"/>
    <dgm:cxn modelId="{B08D62C7-1CB6-4047-9FF2-6EF548D03BF3}" type="presParOf" srcId="{D1B463A0-42B8-4BC5-A5A0-D8A1592D3C22}" destId="{CBD56EA0-5534-412C-9E39-6E8A8A9AA8F9}" srcOrd="0" destOrd="0" presId="urn:microsoft.com/office/officeart/2005/8/layout/hList1"/>
    <dgm:cxn modelId="{3B3DC07D-80BD-4719-8BA3-7C05E602FE79}" type="presParOf" srcId="{D1B463A0-42B8-4BC5-A5A0-D8A1592D3C22}" destId="{57E6D6FE-CAE2-4E01-83DF-89BF0A997446}"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A3281-A1BC-4C66-9C3E-108D50B311EC}">
      <dsp:nvSpPr>
        <dsp:cNvPr id="0" name=""/>
        <dsp:cNvSpPr/>
      </dsp:nvSpPr>
      <dsp:spPr>
        <a:xfrm>
          <a:off x="0" y="426167"/>
          <a:ext cx="2057219" cy="2057219"/>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r>
            <a:rPr lang="en-US" sz="3100" kern="1200"/>
            <a:t>NAJM</a:t>
          </a:r>
          <a:endParaRPr lang="en-IN" sz="3100" kern="1200"/>
        </a:p>
      </dsp:txBody>
      <dsp:txXfrm>
        <a:off x="287269" y="668758"/>
        <a:ext cx="1186144" cy="1572038"/>
      </dsp:txXfrm>
    </dsp:sp>
    <dsp:sp modelId="{5728877A-1C0B-43C1-966B-685BB420DFE2}">
      <dsp:nvSpPr>
        <dsp:cNvPr id="0" name=""/>
        <dsp:cNvSpPr/>
      </dsp:nvSpPr>
      <dsp:spPr>
        <a:xfrm>
          <a:off x="1649481" y="418247"/>
          <a:ext cx="2057219" cy="2057219"/>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r>
            <a:rPr lang="en-US" sz="3100" kern="1200"/>
            <a:t>VOX</a:t>
          </a:r>
          <a:endParaRPr lang="en-IN" sz="3100" kern="1200"/>
        </a:p>
      </dsp:txBody>
      <dsp:txXfrm>
        <a:off x="2233286" y="660837"/>
        <a:ext cx="1186144" cy="15720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D132E9-8AEA-4320-B651-B5F09C12CB48}">
      <dsp:nvSpPr>
        <dsp:cNvPr id="0" name=""/>
        <dsp:cNvSpPr/>
      </dsp:nvSpPr>
      <dsp:spPr>
        <a:xfrm>
          <a:off x="-4451377" y="-682674"/>
          <a:ext cx="5302992" cy="5302992"/>
        </a:xfrm>
        <a:prstGeom prst="blockArc">
          <a:avLst>
            <a:gd name="adj1" fmla="val 18900000"/>
            <a:gd name="adj2" fmla="val 2700000"/>
            <a:gd name="adj3" fmla="val 407"/>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D0FA42-1372-45BC-88C9-C819D7D03008}">
      <dsp:nvSpPr>
        <dsp:cNvPr id="0" name=""/>
        <dsp:cNvSpPr/>
      </dsp:nvSpPr>
      <dsp:spPr>
        <a:xfrm>
          <a:off x="372862" y="246023"/>
          <a:ext cx="3268340" cy="492362"/>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13"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a:t>Full-Payers</a:t>
          </a:r>
          <a:endParaRPr lang="en-IN" sz="1800" kern="1200"/>
        </a:p>
      </dsp:txBody>
      <dsp:txXfrm>
        <a:off x="372862" y="246023"/>
        <a:ext cx="3268340" cy="492362"/>
      </dsp:txXfrm>
    </dsp:sp>
    <dsp:sp modelId="{BB3574AB-69A4-446C-9BB9-009F520B7B11}">
      <dsp:nvSpPr>
        <dsp:cNvPr id="0" name=""/>
        <dsp:cNvSpPr/>
      </dsp:nvSpPr>
      <dsp:spPr>
        <a:xfrm>
          <a:off x="65135" y="184478"/>
          <a:ext cx="615453" cy="61545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CACE14-23DB-4601-8F1F-1E80D42AAE17}">
      <dsp:nvSpPr>
        <dsp:cNvPr id="0" name=""/>
        <dsp:cNvSpPr/>
      </dsp:nvSpPr>
      <dsp:spPr>
        <a:xfrm>
          <a:off x="725674" y="984331"/>
          <a:ext cx="2915527" cy="4923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13"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a:t>Revolvers</a:t>
          </a:r>
          <a:endParaRPr lang="en-IN" sz="1800" kern="1200"/>
        </a:p>
      </dsp:txBody>
      <dsp:txXfrm>
        <a:off x="725674" y="984331"/>
        <a:ext cx="2915527" cy="492362"/>
      </dsp:txXfrm>
    </dsp:sp>
    <dsp:sp modelId="{23621881-965B-4487-B0BE-E22FFAE4394D}">
      <dsp:nvSpPr>
        <dsp:cNvPr id="0" name=""/>
        <dsp:cNvSpPr/>
      </dsp:nvSpPr>
      <dsp:spPr>
        <a:xfrm>
          <a:off x="417948" y="922786"/>
          <a:ext cx="615453" cy="61545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16DBE2-0288-4558-9AAA-A22F33AEA012}">
      <dsp:nvSpPr>
        <dsp:cNvPr id="0" name=""/>
        <dsp:cNvSpPr/>
      </dsp:nvSpPr>
      <dsp:spPr>
        <a:xfrm>
          <a:off x="833960" y="1722640"/>
          <a:ext cx="2807242" cy="492362"/>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13"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a:t>Non-Payers</a:t>
          </a:r>
          <a:endParaRPr lang="en-IN" sz="1800" kern="1200"/>
        </a:p>
      </dsp:txBody>
      <dsp:txXfrm>
        <a:off x="833960" y="1722640"/>
        <a:ext cx="2807242" cy="492362"/>
      </dsp:txXfrm>
    </dsp:sp>
    <dsp:sp modelId="{ED571729-53A5-440D-BDA4-51447E9B310D}">
      <dsp:nvSpPr>
        <dsp:cNvPr id="0" name=""/>
        <dsp:cNvSpPr/>
      </dsp:nvSpPr>
      <dsp:spPr>
        <a:xfrm>
          <a:off x="526233" y="1661094"/>
          <a:ext cx="615453" cy="61545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309DF4-E608-4093-AC23-7BA6A91E4AB7}">
      <dsp:nvSpPr>
        <dsp:cNvPr id="0" name=""/>
        <dsp:cNvSpPr/>
      </dsp:nvSpPr>
      <dsp:spPr>
        <a:xfrm>
          <a:off x="725674" y="2460948"/>
          <a:ext cx="2915527" cy="4923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13"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a:t>Traders</a:t>
          </a:r>
          <a:endParaRPr lang="en-IN" sz="1800" kern="1200"/>
        </a:p>
      </dsp:txBody>
      <dsp:txXfrm>
        <a:off x="725674" y="2460948"/>
        <a:ext cx="2915527" cy="492362"/>
      </dsp:txXfrm>
    </dsp:sp>
    <dsp:sp modelId="{1EBF05C8-39BB-45E6-8BB0-C7D53BC50A6A}">
      <dsp:nvSpPr>
        <dsp:cNvPr id="0" name=""/>
        <dsp:cNvSpPr/>
      </dsp:nvSpPr>
      <dsp:spPr>
        <a:xfrm>
          <a:off x="417948" y="2399402"/>
          <a:ext cx="615453" cy="61545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4BE3BA-424D-4D07-A103-5D5072F1AD07}">
      <dsp:nvSpPr>
        <dsp:cNvPr id="0" name=""/>
        <dsp:cNvSpPr/>
      </dsp:nvSpPr>
      <dsp:spPr>
        <a:xfrm>
          <a:off x="372862" y="3199256"/>
          <a:ext cx="3268340" cy="492362"/>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13"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Dormant Users</a:t>
          </a:r>
          <a:endParaRPr lang="en-IN" sz="1800" kern="1200" dirty="0"/>
        </a:p>
      </dsp:txBody>
      <dsp:txXfrm>
        <a:off x="372862" y="3199256"/>
        <a:ext cx="3268340" cy="492362"/>
      </dsp:txXfrm>
    </dsp:sp>
    <dsp:sp modelId="{ABDA89D1-DE2D-4B46-846C-AB0CD6AF8BAD}">
      <dsp:nvSpPr>
        <dsp:cNvPr id="0" name=""/>
        <dsp:cNvSpPr/>
      </dsp:nvSpPr>
      <dsp:spPr>
        <a:xfrm>
          <a:off x="65135" y="3137710"/>
          <a:ext cx="615453" cy="61545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0F989E-5292-486F-B9DB-E490773E2F5E}">
      <dsp:nvSpPr>
        <dsp:cNvPr id="0" name=""/>
        <dsp:cNvSpPr/>
      </dsp:nvSpPr>
      <dsp:spPr>
        <a:xfrm>
          <a:off x="4223" y="69572"/>
          <a:ext cx="2539525" cy="1015810"/>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Business Opportunity</a:t>
          </a:r>
          <a:endParaRPr lang="en-IN" sz="2000" kern="1200" dirty="0"/>
        </a:p>
      </dsp:txBody>
      <dsp:txXfrm>
        <a:off x="4223" y="69572"/>
        <a:ext cx="2539525" cy="1015810"/>
      </dsp:txXfrm>
    </dsp:sp>
    <dsp:sp modelId="{04E24B91-E884-4FA2-AC83-EC64F4E3CF26}">
      <dsp:nvSpPr>
        <dsp:cNvPr id="0" name=""/>
        <dsp:cNvSpPr/>
      </dsp:nvSpPr>
      <dsp:spPr>
        <a:xfrm>
          <a:off x="7" y="1085383"/>
          <a:ext cx="2539525"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GB" sz="1400" kern="1200" dirty="0">
              <a:solidFill>
                <a:schemeClr val="tx2"/>
              </a:solidFill>
              <a:latin typeface="Open Sans"/>
              <a:ea typeface="Open Sans" panose="020B0606030504020204" pitchFamily="34" charset="0"/>
              <a:cs typeface="Open Sans" panose="020B0606030504020204" pitchFamily="34" charset="0"/>
            </a:rPr>
            <a:t>Acquire potential customers from VOX to NAJM</a:t>
          </a:r>
          <a:endParaRPr lang="en-IN" sz="1400" kern="1200" dirty="0">
            <a:solidFill>
              <a:schemeClr val="tx2"/>
            </a:solidFill>
            <a:latin typeface="Open Sans"/>
            <a:ea typeface="Open Sans" panose="020B0606030504020204" pitchFamily="34" charset="0"/>
            <a:cs typeface="Open Sans" panose="020B0606030504020204" pitchFamily="34" charset="0"/>
          </a:endParaRPr>
        </a:p>
        <a:p>
          <a:pPr marL="114300" lvl="1" indent="-114300" algn="l" defTabSz="622300" rtl="0">
            <a:lnSpc>
              <a:spcPct val="90000"/>
            </a:lnSpc>
            <a:spcBef>
              <a:spcPct val="0"/>
            </a:spcBef>
            <a:spcAft>
              <a:spcPct val="15000"/>
            </a:spcAft>
            <a:buChar char="•"/>
          </a:pPr>
          <a:r>
            <a:rPr lang="en-GB" sz="1400" kern="1200" dirty="0">
              <a:solidFill>
                <a:schemeClr val="tx2"/>
              </a:solidFill>
              <a:latin typeface="Open Sans"/>
              <a:ea typeface="Open Sans" panose="020B0606030504020204" pitchFamily="34" charset="0"/>
              <a:cs typeface="Open Sans" panose="020B0606030504020204" pitchFamily="34" charset="0"/>
            </a:rPr>
            <a:t>Ability to cross-sell NAJM cards to VOX customers</a:t>
          </a:r>
          <a:endParaRPr lang="en-IN" sz="1400" kern="1200" dirty="0">
            <a:solidFill>
              <a:schemeClr val="tx2"/>
            </a:solidFill>
            <a:latin typeface="Open Sans"/>
            <a:ea typeface="Open Sans" panose="020B0606030504020204" pitchFamily="34" charset="0"/>
            <a:cs typeface="Open Sans" panose="020B0606030504020204" pitchFamily="34" charset="0"/>
          </a:endParaRPr>
        </a:p>
      </dsp:txBody>
      <dsp:txXfrm>
        <a:off x="7" y="1085383"/>
        <a:ext cx="2539525" cy="2854800"/>
      </dsp:txXfrm>
    </dsp:sp>
    <dsp:sp modelId="{20C1A998-7E56-4EF7-ABC0-E7BA08E314C0}">
      <dsp:nvSpPr>
        <dsp:cNvPr id="0" name=""/>
        <dsp:cNvSpPr/>
      </dsp:nvSpPr>
      <dsp:spPr>
        <a:xfrm>
          <a:off x="2899282" y="69572"/>
          <a:ext cx="2539525" cy="1015810"/>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0">
            <a:lnSpc>
              <a:spcPct val="90000"/>
            </a:lnSpc>
            <a:spcBef>
              <a:spcPct val="0"/>
            </a:spcBef>
            <a:spcAft>
              <a:spcPct val="35000"/>
            </a:spcAft>
            <a:buNone/>
          </a:pPr>
          <a:r>
            <a:rPr lang="en-US" sz="2000" kern="1200"/>
            <a:t>Analytics Problem</a:t>
          </a:r>
          <a:endParaRPr lang="en-US" sz="2000" kern="1200">
            <a:solidFill>
              <a:srgbClr val="010000"/>
            </a:solidFill>
            <a:latin typeface="Montserrat SemiBold"/>
          </a:endParaRPr>
        </a:p>
      </dsp:txBody>
      <dsp:txXfrm>
        <a:off x="2899282" y="69572"/>
        <a:ext cx="2539525" cy="1015810"/>
      </dsp:txXfrm>
    </dsp:sp>
    <dsp:sp modelId="{581BCF0B-8F5A-40C4-BEFB-E93E3FA82A7B}">
      <dsp:nvSpPr>
        <dsp:cNvPr id="0" name=""/>
        <dsp:cNvSpPr/>
      </dsp:nvSpPr>
      <dsp:spPr>
        <a:xfrm>
          <a:off x="2895066" y="1087524"/>
          <a:ext cx="2539525"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GB" sz="1400" kern="1200">
              <a:solidFill>
                <a:schemeClr val="tx2"/>
              </a:solidFill>
              <a:latin typeface="Open Sans" panose="020B0606030504020204" pitchFamily="34" charset="0"/>
              <a:ea typeface="Open Sans" panose="020B0606030504020204" pitchFamily="34" charset="0"/>
              <a:cs typeface="Open Sans" panose="020B0606030504020204" pitchFamily="34" charset="0"/>
            </a:rPr>
            <a:t>Design </a:t>
          </a:r>
          <a:r>
            <a:rPr lang="en-GB" sz="1400" kern="1200" dirty="0">
              <a:solidFill>
                <a:schemeClr val="tx2"/>
              </a:solidFill>
              <a:latin typeface="Open Sans" panose="020B0606030504020204" pitchFamily="34" charset="0"/>
              <a:ea typeface="Open Sans" panose="020B0606030504020204" pitchFamily="34" charset="0"/>
              <a:cs typeface="Open Sans" panose="020B0606030504020204" pitchFamily="34" charset="0"/>
            </a:rPr>
            <a:t>a framework to identify target group of customers who will purchase NAJM credit cards</a:t>
          </a:r>
        </a:p>
        <a:p>
          <a:pPr marL="114300" lvl="1" indent="-114300" algn="l" defTabSz="622300" rtl="0">
            <a:lnSpc>
              <a:spcPct val="90000"/>
            </a:lnSpc>
            <a:spcBef>
              <a:spcPct val="0"/>
            </a:spcBef>
            <a:spcAft>
              <a:spcPct val="15000"/>
            </a:spcAft>
            <a:buChar char="•"/>
          </a:pPr>
          <a:r>
            <a:rPr lang="en-GB" sz="1400" kern="1200" dirty="0">
              <a:solidFill>
                <a:schemeClr val="tx2"/>
              </a:solidFill>
              <a:latin typeface="Open Sans" panose="020B0606030504020204" pitchFamily="34" charset="0"/>
              <a:ea typeface="Open Sans" panose="020B0606030504020204" pitchFamily="34" charset="0"/>
              <a:cs typeface="Open Sans" panose="020B0606030504020204" pitchFamily="34" charset="0"/>
            </a:rPr>
            <a:t>Getting insights on customers who use NAJM CC for payments at VOX</a:t>
          </a:r>
        </a:p>
      </dsp:txBody>
      <dsp:txXfrm>
        <a:off x="2895066" y="1087524"/>
        <a:ext cx="2539525" cy="2854800"/>
      </dsp:txXfrm>
    </dsp:sp>
    <dsp:sp modelId="{54EEEC65-2CE8-4037-BACD-4F06031372D9}">
      <dsp:nvSpPr>
        <dsp:cNvPr id="0" name=""/>
        <dsp:cNvSpPr/>
      </dsp:nvSpPr>
      <dsp:spPr>
        <a:xfrm>
          <a:off x="5794341" y="84606"/>
          <a:ext cx="2539525" cy="1015810"/>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Analytics Outcome</a:t>
          </a:r>
          <a:endParaRPr lang="en-IN" sz="2000" kern="1200"/>
        </a:p>
      </dsp:txBody>
      <dsp:txXfrm>
        <a:off x="5794341" y="84606"/>
        <a:ext cx="2539525" cy="1015810"/>
      </dsp:txXfrm>
    </dsp:sp>
    <dsp:sp modelId="{E71FAF84-083C-4836-B113-F0C2A098C6E7}">
      <dsp:nvSpPr>
        <dsp:cNvPr id="0" name=""/>
        <dsp:cNvSpPr/>
      </dsp:nvSpPr>
      <dsp:spPr>
        <a:xfrm>
          <a:off x="5794291" y="1089893"/>
          <a:ext cx="2539525"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100000"/>
            </a:lnSpc>
            <a:spcBef>
              <a:spcPct val="0"/>
            </a:spcBef>
            <a:spcAft>
              <a:spcPct val="15000"/>
            </a:spcAft>
            <a:buChar char="•"/>
          </a:pPr>
          <a:r>
            <a:rPr lang="en-GB" sz="1400" kern="1200" dirty="0">
              <a:solidFill>
                <a:schemeClr val="tx2"/>
              </a:solidFill>
              <a:latin typeface="Open Sans" panose="020B0606030504020204" pitchFamily="34" charset="0"/>
              <a:ea typeface="Open Sans" panose="020B0606030504020204" pitchFamily="34" charset="0"/>
              <a:cs typeface="Open Sans" panose="020B0606030504020204" pitchFamily="34" charset="0"/>
            </a:rPr>
            <a:t>Framework that identifies profitable customers and targets them </a:t>
          </a:r>
          <a:endParaRPr lang="en-IN" sz="1400" kern="12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pPr marL="114300" lvl="1" indent="-114300" algn="l" defTabSz="622300">
            <a:lnSpc>
              <a:spcPct val="100000"/>
            </a:lnSpc>
            <a:spcBef>
              <a:spcPct val="0"/>
            </a:spcBef>
            <a:spcAft>
              <a:spcPct val="15000"/>
            </a:spcAft>
            <a:buChar char="•"/>
          </a:pPr>
          <a:r>
            <a:rPr lang="en-GB" sz="1400" kern="1200" dirty="0">
              <a:solidFill>
                <a:schemeClr val="tx2"/>
              </a:solidFill>
              <a:latin typeface="Open Sans" panose="020B0606030504020204" pitchFamily="34" charset="0"/>
              <a:ea typeface="Open Sans" panose="020B0606030504020204" pitchFamily="34" charset="0"/>
              <a:cs typeface="Open Sans" panose="020B0606030504020204" pitchFamily="34" charset="0"/>
            </a:rPr>
            <a:t>Accurate segmentation of customers based on the behaviours exhibited</a:t>
          </a:r>
          <a:endParaRPr lang="en-IN" sz="1400" kern="12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dsp:txBody>
      <dsp:txXfrm>
        <a:off x="5794291" y="1089893"/>
        <a:ext cx="2539525" cy="2854800"/>
      </dsp:txXfrm>
    </dsp:sp>
    <dsp:sp modelId="{CBD56EA0-5534-412C-9E39-6E8A8A9AA8F9}">
      <dsp:nvSpPr>
        <dsp:cNvPr id="0" name=""/>
        <dsp:cNvSpPr/>
      </dsp:nvSpPr>
      <dsp:spPr>
        <a:xfrm>
          <a:off x="8689400" y="69572"/>
          <a:ext cx="2539525" cy="1015810"/>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Business Outcome</a:t>
          </a:r>
          <a:endParaRPr lang="en-IN" sz="2000" kern="1200"/>
        </a:p>
      </dsp:txBody>
      <dsp:txXfrm>
        <a:off x="8689400" y="69572"/>
        <a:ext cx="2539525" cy="1015810"/>
      </dsp:txXfrm>
    </dsp:sp>
    <dsp:sp modelId="{57E6D6FE-CAE2-4E01-83DF-89BF0A997446}">
      <dsp:nvSpPr>
        <dsp:cNvPr id="0" name=""/>
        <dsp:cNvSpPr/>
      </dsp:nvSpPr>
      <dsp:spPr>
        <a:xfrm>
          <a:off x="8689400" y="1085383"/>
          <a:ext cx="2539525"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100000"/>
            </a:lnSpc>
            <a:spcBef>
              <a:spcPct val="0"/>
            </a:spcBef>
            <a:spcAft>
              <a:spcPct val="15000"/>
            </a:spcAft>
            <a:buChar char="•"/>
          </a:pPr>
          <a:r>
            <a:rPr lang="en-US" sz="1400" kern="1200" dirty="0">
              <a:solidFill>
                <a:schemeClr val="tx2"/>
              </a:solidFill>
              <a:latin typeface="Open Sans"/>
              <a:ea typeface="Open Sans" panose="020B0606030504020204" pitchFamily="34" charset="0"/>
              <a:cs typeface="Open Sans" panose="020B0606030504020204" pitchFamily="34" charset="0"/>
            </a:rPr>
            <a:t>Clear picture for the company on targeting the customers</a:t>
          </a:r>
        </a:p>
        <a:p>
          <a:pPr marL="114300" lvl="1" indent="-114300" algn="l" defTabSz="622300">
            <a:lnSpc>
              <a:spcPct val="100000"/>
            </a:lnSpc>
            <a:spcBef>
              <a:spcPct val="0"/>
            </a:spcBef>
            <a:spcAft>
              <a:spcPct val="15000"/>
            </a:spcAft>
            <a:buChar char="•"/>
          </a:pPr>
          <a:r>
            <a:rPr lang="en-US" sz="1400" kern="1200" dirty="0">
              <a:solidFill>
                <a:schemeClr val="tx2"/>
              </a:solidFill>
              <a:latin typeface="Open Sans"/>
              <a:ea typeface="Open Sans" panose="020B0606030504020204" pitchFamily="34" charset="0"/>
              <a:cs typeface="Open Sans" panose="020B0606030504020204" pitchFamily="34" charset="0"/>
            </a:rPr>
            <a:t>Acquiring more profitable customers </a:t>
          </a:r>
        </a:p>
      </dsp:txBody>
      <dsp:txXfrm>
        <a:off x="8689400" y="1085383"/>
        <a:ext cx="2539525"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0.86921</cdr:x>
      <cdr:y>0.83793</cdr:y>
    </cdr:from>
    <cdr:to>
      <cdr:x>1</cdr:x>
      <cdr:y>0.98938</cdr:y>
    </cdr:to>
    <cdr:sp macro="" textlink="">
      <cdr:nvSpPr>
        <cdr:cNvPr id="2" name="Oval 1">
          <a:extLst xmlns:a="http://schemas.openxmlformats.org/drawingml/2006/main">
            <a:ext uri="{FF2B5EF4-FFF2-40B4-BE49-F238E27FC236}">
              <a16:creationId xmlns:a16="http://schemas.microsoft.com/office/drawing/2014/main" id="{CE431FF1-08C1-4CBE-8F5B-536CCB111CBF}"/>
            </a:ext>
          </a:extLst>
        </cdr:cNvPr>
        <cdr:cNvSpPr/>
      </cdr:nvSpPr>
      <cdr:spPr>
        <a:xfrm xmlns:a="http://schemas.openxmlformats.org/drawingml/2006/main">
          <a:off x="5633579" y="3414725"/>
          <a:ext cx="830739" cy="617169"/>
        </a:xfrm>
        <a:prstGeom xmlns:a="http://schemas.openxmlformats.org/drawingml/2006/main" prst="ellipse">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solidFill>
              <a:schemeClr val="bg1"/>
            </a:solidFill>
          </a:endParaRPr>
        </a:p>
      </cdr:txBody>
    </cdr:sp>
  </cdr:relSizeAnchor>
  <cdr:relSizeAnchor xmlns:cdr="http://schemas.openxmlformats.org/drawingml/2006/chartDrawing">
    <cdr:from>
      <cdr:x>0.42802</cdr:x>
      <cdr:y>0.38781</cdr:y>
    </cdr:from>
    <cdr:to>
      <cdr:x>0.57198</cdr:x>
      <cdr:y>0.61219</cdr:y>
    </cdr:to>
    <cdr:sp macro="" textlink="">
      <cdr:nvSpPr>
        <cdr:cNvPr id="3" name="TextBox 2">
          <a:extLst xmlns:a="http://schemas.openxmlformats.org/drawingml/2006/main">
            <a:ext uri="{FF2B5EF4-FFF2-40B4-BE49-F238E27FC236}">
              <a16:creationId xmlns:a16="http://schemas.microsoft.com/office/drawing/2014/main" id="{E06083BA-AA30-4316-87D5-FC8ED7CB2CD2}"/>
            </a:ext>
          </a:extLst>
        </cdr:cNvPr>
        <cdr:cNvSpPr txBox="1"/>
      </cdr:nvSpPr>
      <cdr:spPr>
        <a:xfrm xmlns:a="http://schemas.openxmlformats.org/drawingml/2006/main">
          <a:off x="2718548" y="1580392"/>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IN"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716E5F-8225-41D2-859A-FD9580B8ADC4}" type="datetimeFigureOut">
              <a:rPr lang="en-IN" smtClean="0"/>
              <a:t>26-02-2021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371B51-A8CE-4F4B-B846-04C58A471BBA}" type="slidenum">
              <a:rPr lang="en-IN" smtClean="0"/>
              <a:t>‹#›</a:t>
            </a:fld>
            <a:endParaRPr lang="en-IN"/>
          </a:p>
        </p:txBody>
      </p:sp>
    </p:spTree>
    <p:extLst>
      <p:ext uri="{BB962C8B-B14F-4D97-AF65-F5344CB8AC3E}">
        <p14:creationId xmlns:p14="http://schemas.microsoft.com/office/powerpoint/2010/main" val="972416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issuu.com/thenajmroundup/docs/internal_companyprofile_july2018"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worldpay.com/en-us/insights-hub/article/what-you-need-to-know-to-open-a-merchant-account"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developer.vantiv.com/community/news-and-communications/blog/2017/09/06/understanding-interchang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F371B51-A8CE-4F4B-B846-04C58A471BBA}" type="slidenum">
              <a:rPr lang="en-IN" smtClean="0"/>
              <a:t>1</a:t>
            </a:fld>
            <a:endParaRPr lang="en-IN"/>
          </a:p>
        </p:txBody>
      </p:sp>
    </p:spTree>
    <p:extLst>
      <p:ext uri="{BB962C8B-B14F-4D97-AF65-F5344CB8AC3E}">
        <p14:creationId xmlns:p14="http://schemas.microsoft.com/office/powerpoint/2010/main" val="1876616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012834"/>
                </a:solidFill>
                <a:effectLst/>
                <a:latin typeface="source_sans_proregular"/>
              </a:rPr>
              <a:t>First, let’s look at the authorization process.</a:t>
            </a:r>
          </a:p>
          <a:p>
            <a:pPr algn="l">
              <a:buFont typeface="+mj-lt"/>
              <a:buAutoNum type="arabicPeriod"/>
            </a:pPr>
            <a:r>
              <a:rPr lang="en-US" b="0" i="0">
                <a:solidFill>
                  <a:srgbClr val="012834"/>
                </a:solidFill>
                <a:effectLst/>
                <a:latin typeface="source_sans_proregular"/>
              </a:rPr>
              <a:t>The </a:t>
            </a:r>
            <a:r>
              <a:rPr lang="en-US" b="1" i="0">
                <a:solidFill>
                  <a:srgbClr val="012834"/>
                </a:solidFill>
                <a:effectLst/>
                <a:latin typeface="source_sans_proregular"/>
              </a:rPr>
              <a:t>cardholder</a:t>
            </a:r>
            <a:r>
              <a:rPr lang="en-US" b="0" i="0">
                <a:solidFill>
                  <a:srgbClr val="012834"/>
                </a:solidFill>
                <a:effectLst/>
                <a:latin typeface="source_sans_proregular"/>
              </a:rPr>
              <a:t> presents their card (or other secure method) to a </a:t>
            </a:r>
            <a:r>
              <a:rPr lang="en-US" b="1" i="0">
                <a:solidFill>
                  <a:srgbClr val="012834"/>
                </a:solidFill>
                <a:effectLst/>
                <a:latin typeface="source_sans_proregular"/>
              </a:rPr>
              <a:t>merchant </a:t>
            </a:r>
            <a:r>
              <a:rPr lang="en-US" b="0" i="0">
                <a:solidFill>
                  <a:srgbClr val="012834"/>
                </a:solidFill>
                <a:effectLst/>
                <a:latin typeface="source_sans_proregular"/>
              </a:rPr>
              <a:t>in exchange for goods or services. </a:t>
            </a:r>
          </a:p>
          <a:p>
            <a:pPr algn="l">
              <a:buFont typeface="+mj-lt"/>
              <a:buAutoNum type="arabicPeriod"/>
            </a:pPr>
            <a:r>
              <a:rPr lang="en-US" b="0" i="0">
                <a:solidFill>
                  <a:srgbClr val="012834"/>
                </a:solidFill>
                <a:effectLst/>
                <a:latin typeface="source_sans_proregular"/>
              </a:rPr>
              <a:t>The </a:t>
            </a:r>
            <a:r>
              <a:rPr lang="en-US" b="1" i="0">
                <a:solidFill>
                  <a:srgbClr val="012834"/>
                </a:solidFill>
                <a:effectLst/>
                <a:latin typeface="source_sans_proregular"/>
              </a:rPr>
              <a:t>merchant</a:t>
            </a:r>
            <a:r>
              <a:rPr lang="en-US" b="0" i="0">
                <a:solidFill>
                  <a:srgbClr val="012834"/>
                </a:solidFill>
                <a:effectLst/>
                <a:latin typeface="source_sans_proregular"/>
              </a:rPr>
              <a:t> sends a request for payment authorization to their </a:t>
            </a:r>
            <a:r>
              <a:rPr lang="en-US" b="1" i="0">
                <a:solidFill>
                  <a:srgbClr val="012834"/>
                </a:solidFill>
                <a:effectLst/>
                <a:latin typeface="source_sans_proregular"/>
              </a:rPr>
              <a:t>payment processor.</a:t>
            </a:r>
            <a:endParaRPr lang="en-US" b="0" i="0">
              <a:solidFill>
                <a:srgbClr val="012834"/>
              </a:solidFill>
              <a:effectLst/>
              <a:latin typeface="source_sans_proregular"/>
            </a:endParaRPr>
          </a:p>
          <a:p>
            <a:pPr algn="l">
              <a:buFont typeface="+mj-lt"/>
              <a:buAutoNum type="arabicPeriod"/>
            </a:pPr>
            <a:r>
              <a:rPr lang="en-US" b="0" i="0">
                <a:solidFill>
                  <a:srgbClr val="012834"/>
                </a:solidFill>
                <a:effectLst/>
                <a:latin typeface="source_sans_proregular"/>
              </a:rPr>
              <a:t>The</a:t>
            </a:r>
            <a:r>
              <a:rPr lang="en-US" b="1" i="0">
                <a:solidFill>
                  <a:srgbClr val="012834"/>
                </a:solidFill>
                <a:effectLst/>
                <a:latin typeface="source_sans_proregular"/>
              </a:rPr>
              <a:t> payment processor </a:t>
            </a:r>
            <a:r>
              <a:rPr lang="en-US" b="0" i="0">
                <a:solidFill>
                  <a:srgbClr val="012834"/>
                </a:solidFill>
                <a:effectLst/>
                <a:latin typeface="source_sans_proregular"/>
              </a:rPr>
              <a:t>submits transactions to the appropriate </a:t>
            </a:r>
            <a:r>
              <a:rPr lang="en-US" b="1" i="0">
                <a:solidFill>
                  <a:srgbClr val="012834"/>
                </a:solidFill>
                <a:effectLst/>
                <a:latin typeface="source_sans_proregular"/>
              </a:rPr>
              <a:t>card association, </a:t>
            </a:r>
            <a:r>
              <a:rPr lang="en-US" b="0" i="0">
                <a:solidFill>
                  <a:srgbClr val="012834"/>
                </a:solidFill>
                <a:effectLst/>
                <a:latin typeface="source_sans_proregular"/>
              </a:rPr>
              <a:t>eventually reaching the </a:t>
            </a:r>
            <a:r>
              <a:rPr lang="en-US" b="1" i="0">
                <a:solidFill>
                  <a:srgbClr val="012834"/>
                </a:solidFill>
                <a:effectLst/>
                <a:latin typeface="source_sans_proregular"/>
              </a:rPr>
              <a:t>issuing bank</a:t>
            </a:r>
            <a:r>
              <a:rPr lang="en-US" b="0" i="0">
                <a:solidFill>
                  <a:srgbClr val="012834"/>
                </a:solidFill>
                <a:effectLst/>
                <a:latin typeface="source_sans_proregular"/>
              </a:rPr>
              <a:t>.</a:t>
            </a:r>
          </a:p>
          <a:p>
            <a:pPr algn="l">
              <a:buFont typeface="+mj-lt"/>
              <a:buAutoNum type="arabicPeriod"/>
            </a:pPr>
            <a:r>
              <a:rPr lang="en-US" b="0" i="0">
                <a:solidFill>
                  <a:srgbClr val="012834"/>
                </a:solidFill>
                <a:effectLst/>
                <a:latin typeface="source_sans_proregular"/>
              </a:rPr>
              <a:t>Authorization requests are made to the issuing bank, including parameters like CVV, AVS validation and expiration date.</a:t>
            </a:r>
          </a:p>
          <a:p>
            <a:pPr algn="l">
              <a:buFont typeface="+mj-lt"/>
              <a:buAutoNum type="arabicPeriod"/>
            </a:pPr>
            <a:r>
              <a:rPr lang="en-US" b="0" i="0">
                <a:solidFill>
                  <a:srgbClr val="012834"/>
                </a:solidFill>
                <a:effectLst/>
                <a:latin typeface="source_sans_proregular"/>
              </a:rPr>
              <a:t>The </a:t>
            </a:r>
            <a:r>
              <a:rPr lang="en-US" b="1" i="0">
                <a:solidFill>
                  <a:srgbClr val="012834"/>
                </a:solidFill>
                <a:effectLst/>
                <a:latin typeface="source_sans_proregular"/>
              </a:rPr>
              <a:t>issuing bank </a:t>
            </a:r>
            <a:r>
              <a:rPr lang="en-US" b="0" i="0">
                <a:solidFill>
                  <a:srgbClr val="012834"/>
                </a:solidFill>
                <a:effectLst/>
                <a:latin typeface="source_sans_proregular"/>
              </a:rPr>
              <a:t>approves or declines the transaction. Transactions can be declined for insufficient funds or available credit, if the cardholder’s account has been closed or expired, if a payment is past due or other factors.</a:t>
            </a:r>
          </a:p>
          <a:p>
            <a:pPr algn="l">
              <a:buFont typeface="+mj-lt"/>
              <a:buAutoNum type="arabicPeriod"/>
            </a:pPr>
            <a:r>
              <a:rPr lang="en-US" b="0" i="0">
                <a:solidFill>
                  <a:srgbClr val="012834"/>
                </a:solidFill>
                <a:effectLst/>
                <a:latin typeface="source_sans_proregular"/>
              </a:rPr>
              <a:t>The issuing bank then sends the approval (or denial) status back along the line to the card association, merchant bank and finally to the merchant.</a:t>
            </a:r>
          </a:p>
          <a:p>
            <a:endParaRPr lang="en-IN"/>
          </a:p>
        </p:txBody>
      </p:sp>
      <p:sp>
        <p:nvSpPr>
          <p:cNvPr id="4" name="Slide Number Placeholder 3"/>
          <p:cNvSpPr>
            <a:spLocks noGrp="1"/>
          </p:cNvSpPr>
          <p:nvPr>
            <p:ph type="sldNum" sz="quarter" idx="5"/>
          </p:nvPr>
        </p:nvSpPr>
        <p:spPr/>
        <p:txBody>
          <a:bodyPr/>
          <a:lstStyle/>
          <a:p>
            <a:fld id="{EF371B51-A8CE-4F4B-B846-04C58A471BBA}" type="slidenum">
              <a:rPr lang="en-IN" smtClean="0"/>
              <a:t>12</a:t>
            </a:fld>
            <a:endParaRPr lang="en-IN"/>
          </a:p>
        </p:txBody>
      </p:sp>
    </p:spTree>
    <p:extLst>
      <p:ext uri="{BB962C8B-B14F-4D97-AF65-F5344CB8AC3E}">
        <p14:creationId xmlns:p14="http://schemas.microsoft.com/office/powerpoint/2010/main" val="2777564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a:solidFill>
                  <a:srgbClr val="012834"/>
                </a:solidFill>
                <a:effectLst/>
                <a:latin typeface="source_sans_proregular"/>
              </a:rPr>
              <a:t>Merchants</a:t>
            </a:r>
            <a:r>
              <a:rPr lang="en-US" b="0" i="0">
                <a:solidFill>
                  <a:srgbClr val="012834"/>
                </a:solidFill>
                <a:effectLst/>
                <a:latin typeface="source_sans_proregular"/>
              </a:rPr>
              <a:t> send batches of authorized transactions to their </a:t>
            </a:r>
            <a:r>
              <a:rPr lang="en-US" b="1" i="0">
                <a:solidFill>
                  <a:srgbClr val="012834"/>
                </a:solidFill>
                <a:effectLst/>
                <a:latin typeface="source_sans_proregular"/>
              </a:rPr>
              <a:t>payment processor</a:t>
            </a:r>
            <a:r>
              <a:rPr lang="en-US" b="0" i="0">
                <a:solidFill>
                  <a:srgbClr val="012834"/>
                </a:solidFill>
                <a:effectLst/>
                <a:latin typeface="source_sans_proregular"/>
              </a:rPr>
              <a:t>.</a:t>
            </a:r>
          </a:p>
          <a:p>
            <a:pPr algn="l">
              <a:buFont typeface="+mj-lt"/>
              <a:buAutoNum type="arabicPeriod"/>
            </a:pPr>
            <a:r>
              <a:rPr lang="en-US" b="0" i="0">
                <a:solidFill>
                  <a:srgbClr val="012834"/>
                </a:solidFill>
                <a:effectLst/>
                <a:latin typeface="source_sans_proregular"/>
              </a:rPr>
              <a:t>The </a:t>
            </a:r>
            <a:r>
              <a:rPr lang="en-US" b="1" i="0">
                <a:solidFill>
                  <a:srgbClr val="012834"/>
                </a:solidFill>
                <a:effectLst/>
                <a:latin typeface="source_sans_proregular"/>
              </a:rPr>
              <a:t>payment processor</a:t>
            </a:r>
            <a:r>
              <a:rPr lang="en-US" b="0" i="0">
                <a:solidFill>
                  <a:srgbClr val="012834"/>
                </a:solidFill>
                <a:effectLst/>
                <a:latin typeface="source_sans_proregular"/>
              </a:rPr>
              <a:t> passes transaction details to the </a:t>
            </a:r>
            <a:r>
              <a:rPr lang="en-US" b="1" i="0">
                <a:solidFill>
                  <a:srgbClr val="012834"/>
                </a:solidFill>
                <a:effectLst/>
                <a:latin typeface="source_sans_proregular"/>
              </a:rPr>
              <a:t>card associations</a:t>
            </a:r>
            <a:r>
              <a:rPr lang="en-US" b="0" i="0">
                <a:solidFill>
                  <a:srgbClr val="012834"/>
                </a:solidFill>
                <a:effectLst/>
                <a:latin typeface="source_sans_proregular"/>
              </a:rPr>
              <a:t> that communicate the appropriate debits with the </a:t>
            </a:r>
            <a:r>
              <a:rPr lang="en-US" b="1" i="0">
                <a:solidFill>
                  <a:srgbClr val="012834"/>
                </a:solidFill>
                <a:effectLst/>
                <a:latin typeface="source_sans_proregular"/>
              </a:rPr>
              <a:t>issuing banks</a:t>
            </a:r>
            <a:r>
              <a:rPr lang="en-US" b="0" i="0">
                <a:solidFill>
                  <a:srgbClr val="012834"/>
                </a:solidFill>
                <a:effectLst/>
                <a:latin typeface="source_sans_proregular"/>
              </a:rPr>
              <a:t> in their network.</a:t>
            </a:r>
          </a:p>
          <a:p>
            <a:pPr algn="l">
              <a:buFont typeface="+mj-lt"/>
              <a:buAutoNum type="arabicPeriod"/>
            </a:pPr>
            <a:r>
              <a:rPr lang="en-US" b="0" i="0">
                <a:solidFill>
                  <a:srgbClr val="012834"/>
                </a:solidFill>
                <a:effectLst/>
                <a:latin typeface="source_sans_proregular"/>
              </a:rPr>
              <a:t>The </a:t>
            </a:r>
            <a:r>
              <a:rPr lang="en-US" b="1" i="0">
                <a:solidFill>
                  <a:srgbClr val="012834"/>
                </a:solidFill>
                <a:effectLst/>
                <a:latin typeface="source_sans_proregular"/>
              </a:rPr>
              <a:t>issuing bank</a:t>
            </a:r>
            <a:r>
              <a:rPr lang="en-US" b="0" i="0">
                <a:solidFill>
                  <a:srgbClr val="012834"/>
                </a:solidFill>
                <a:effectLst/>
                <a:latin typeface="source_sans_proregular"/>
              </a:rPr>
              <a:t> charges the </a:t>
            </a:r>
            <a:r>
              <a:rPr lang="en-US" b="1" i="0">
                <a:solidFill>
                  <a:srgbClr val="012834"/>
                </a:solidFill>
                <a:effectLst/>
                <a:latin typeface="source_sans_proregular"/>
              </a:rPr>
              <a:t>cardholder’s</a:t>
            </a:r>
            <a:r>
              <a:rPr lang="en-US" b="0" i="0">
                <a:solidFill>
                  <a:srgbClr val="012834"/>
                </a:solidFill>
                <a:effectLst/>
                <a:latin typeface="source_sans_proregular"/>
              </a:rPr>
              <a:t> account for the amount of the transactions.</a:t>
            </a:r>
          </a:p>
          <a:p>
            <a:pPr algn="l">
              <a:buFont typeface="+mj-lt"/>
              <a:buAutoNum type="arabicPeriod"/>
            </a:pPr>
            <a:r>
              <a:rPr lang="en-US" b="0" i="0">
                <a:solidFill>
                  <a:srgbClr val="012834"/>
                </a:solidFill>
                <a:effectLst/>
                <a:latin typeface="source_sans_proregular"/>
              </a:rPr>
              <a:t>The </a:t>
            </a:r>
            <a:r>
              <a:rPr lang="en-US" b="1" i="0">
                <a:solidFill>
                  <a:srgbClr val="012834"/>
                </a:solidFill>
                <a:effectLst/>
                <a:latin typeface="source_sans_proregular"/>
              </a:rPr>
              <a:t>issuing bank</a:t>
            </a:r>
            <a:r>
              <a:rPr lang="en-US" b="0" i="0">
                <a:solidFill>
                  <a:srgbClr val="012834"/>
                </a:solidFill>
                <a:effectLst/>
                <a:latin typeface="source_sans_proregular"/>
              </a:rPr>
              <a:t> then transfers appropriate funds for the transactions to the </a:t>
            </a:r>
            <a:r>
              <a:rPr lang="en-US" b="1" i="0">
                <a:solidFill>
                  <a:srgbClr val="012834"/>
                </a:solidFill>
                <a:effectLst/>
                <a:latin typeface="source_sans_proregular"/>
              </a:rPr>
              <a:t>merchant bank</a:t>
            </a:r>
            <a:r>
              <a:rPr lang="en-US" b="0" i="0">
                <a:solidFill>
                  <a:srgbClr val="012834"/>
                </a:solidFill>
                <a:effectLst/>
                <a:latin typeface="source_sans_proregular"/>
              </a:rPr>
              <a:t>, minus interchange fees.</a:t>
            </a:r>
          </a:p>
          <a:p>
            <a:pPr algn="l">
              <a:buFont typeface="+mj-lt"/>
              <a:buAutoNum type="arabicPeriod"/>
            </a:pPr>
            <a:r>
              <a:rPr lang="en-US" b="0" i="0">
                <a:solidFill>
                  <a:srgbClr val="012834"/>
                </a:solidFill>
                <a:effectLst/>
                <a:latin typeface="source_sans_proregular"/>
              </a:rPr>
              <a:t>The </a:t>
            </a:r>
            <a:r>
              <a:rPr lang="en-US" b="1" i="0">
                <a:solidFill>
                  <a:srgbClr val="012834"/>
                </a:solidFill>
                <a:effectLst/>
                <a:latin typeface="source_sans_proregular"/>
              </a:rPr>
              <a:t>merchant bank</a:t>
            </a:r>
            <a:r>
              <a:rPr lang="en-US" b="0" i="0">
                <a:solidFill>
                  <a:srgbClr val="012834"/>
                </a:solidFill>
                <a:effectLst/>
                <a:latin typeface="source_sans_proregular"/>
              </a:rPr>
              <a:t> deposits funds into the </a:t>
            </a:r>
            <a:r>
              <a:rPr lang="en-US" b="1" i="0">
                <a:solidFill>
                  <a:srgbClr val="012834"/>
                </a:solidFill>
                <a:effectLst/>
                <a:latin typeface="source_sans_proregular"/>
              </a:rPr>
              <a:t>merchant account</a:t>
            </a:r>
            <a:r>
              <a:rPr lang="en-US" b="0" i="0">
                <a:solidFill>
                  <a:srgbClr val="012834"/>
                </a:solidFill>
                <a:effectLst/>
                <a:latin typeface="source_sans_proregular"/>
              </a:rPr>
              <a:t>.</a:t>
            </a:r>
          </a:p>
          <a:p>
            <a:endParaRPr lang="en-IN"/>
          </a:p>
        </p:txBody>
      </p:sp>
      <p:sp>
        <p:nvSpPr>
          <p:cNvPr id="4" name="Slide Number Placeholder 3"/>
          <p:cNvSpPr>
            <a:spLocks noGrp="1"/>
          </p:cNvSpPr>
          <p:nvPr>
            <p:ph type="sldNum" sz="quarter" idx="5"/>
          </p:nvPr>
        </p:nvSpPr>
        <p:spPr/>
        <p:txBody>
          <a:bodyPr/>
          <a:lstStyle/>
          <a:p>
            <a:fld id="{EF371B51-A8CE-4F4B-B846-04C58A471BBA}" type="slidenum">
              <a:rPr lang="en-IN" smtClean="0"/>
              <a:t>13</a:t>
            </a:fld>
            <a:endParaRPr lang="en-IN"/>
          </a:p>
        </p:txBody>
      </p:sp>
    </p:spTree>
    <p:extLst>
      <p:ext uri="{BB962C8B-B14F-4D97-AF65-F5344CB8AC3E}">
        <p14:creationId xmlns:p14="http://schemas.microsoft.com/office/powerpoint/2010/main" val="1885918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TYPES OF CC users</a:t>
            </a:r>
            <a:endParaRPr lang="en-US"/>
          </a:p>
          <a:p>
            <a:pPr marL="171450" indent="-171450">
              <a:buFont typeface="Arial,Sans-Serif"/>
              <a:buChar char="•"/>
            </a:pPr>
            <a:r>
              <a:rPr lang="en-US" u="sng"/>
              <a:t>Max Payers or Full Payers:</a:t>
            </a:r>
            <a:r>
              <a:rPr lang="en-US"/>
              <a:t> These are the most responsible kind of people. They have an idea of what the statement would be in advance and prepare for the expense.  They are not the kind of payers that a credit card company makes money from. However, they pay back, thereby allowing the credit card issuer to keep the money in circulation.</a:t>
            </a:r>
            <a:r>
              <a:rPr lang="en-IN"/>
              <a:t>    </a:t>
            </a:r>
            <a:endParaRPr lang="en-US"/>
          </a:p>
          <a:p>
            <a:pPr marL="171450" indent="-171450">
              <a:buFont typeface="Arial,Sans-Serif"/>
              <a:buChar char="•"/>
            </a:pPr>
            <a:r>
              <a:rPr lang="en-US" u="sng"/>
              <a:t>Revolvers:</a:t>
            </a:r>
            <a:r>
              <a:rPr lang="en-US"/>
              <a:t> They pay only the minimum amount due, or little more than that, and go about making purchases on their cards as usual. High interest rates do not bother them. No matter how big or small the outstanding amount, they believe in revolving their credit, hence earning their name. The companies make money at their expense. Revolvers can have their credit scores make a downside dash.</a:t>
            </a:r>
          </a:p>
          <a:p>
            <a:pPr marL="171450" indent="-171450">
              <a:buFont typeface="Arial,Sans-Serif"/>
              <a:buChar char="•"/>
            </a:pPr>
            <a:r>
              <a:rPr lang="en-US" u="sng"/>
              <a:t>Non-Payers:</a:t>
            </a:r>
            <a:r>
              <a:rPr lang="en-US"/>
              <a:t> Contrary to the first two categories, non-payers manage to obtain all the credit cards offered to them, use them all up to the maximum available credit and then not pay up at all. These are the type of customers that any credit card company would not like to have. </a:t>
            </a:r>
          </a:p>
          <a:p>
            <a:pPr marL="171450" indent="-171450">
              <a:buFont typeface="Arial,Sans-Serif"/>
              <a:buChar char="•"/>
            </a:pPr>
            <a:r>
              <a:rPr lang="en-US" u="sng"/>
              <a:t>Traders:</a:t>
            </a:r>
            <a:r>
              <a:rPr lang="en-US"/>
              <a:t> Traders are the smartest credit card users. They are always on the lookout for cards with maximum rewards, cash back, longest payback tenure etc. After using the maximum amount on a card and cashing in the reward points, they are on the pry for cards that offer transfer of balance without any fee or have least rate of interest. </a:t>
            </a:r>
          </a:p>
          <a:p>
            <a:pPr marL="171450" indent="-171450">
              <a:buFont typeface="Arial,Sans-Serif"/>
              <a:buChar char="•"/>
            </a:pPr>
            <a:r>
              <a:rPr lang="en-US" u="sng"/>
              <a:t>Non-Users:</a:t>
            </a:r>
            <a:r>
              <a:rPr lang="en-US"/>
              <a:t> Non-users are typically those people who have previously gotten into trouble for using their card wrongly or those who like to be extra cautious with their expenditure.</a:t>
            </a:r>
            <a:endParaRPr lang="en-IN"/>
          </a:p>
          <a:p>
            <a:r>
              <a:rPr lang="en-IN">
                <a:cs typeface="Calibri"/>
              </a:rPr>
              <a:t>SOURCES OF INCOME</a:t>
            </a:r>
            <a:endParaRPr lang="en-IN"/>
          </a:p>
          <a:p>
            <a:pPr marL="285750" indent="-285750">
              <a:buFont typeface="Arial"/>
              <a:buChar char="•"/>
            </a:pPr>
            <a:r>
              <a:rPr lang="en-IN" b="1"/>
              <a:t>Late payment fee/Revolving Interest Charges</a:t>
            </a:r>
            <a:endParaRPr lang="en-IN">
              <a:cs typeface="Calibri"/>
            </a:endParaRPr>
          </a:p>
          <a:p>
            <a:r>
              <a:rPr lang="en-IN"/>
              <a:t>A significant amount of card users does not pay their bills in full each month.</a:t>
            </a:r>
          </a:p>
          <a:p>
            <a:r>
              <a:rPr lang="en-IN"/>
              <a:t>The customer’s unpaid credit card balance starts to incur interest at rates varying roughly from 1.75% to 4% per month (APR varies between 16% to 48%).</a:t>
            </a:r>
          </a:p>
          <a:p>
            <a:r>
              <a:rPr lang="en-IN"/>
              <a:t>Among a card company’s customer base, majority would be “revolvers” (people who keep paying less than full amount every month), and these guys are most profitable for the bank.</a:t>
            </a:r>
          </a:p>
          <a:p>
            <a:pPr marL="285750" indent="-285750">
              <a:buFont typeface="Arial"/>
              <a:buChar char="•"/>
            </a:pPr>
            <a:r>
              <a:rPr lang="en-IN" b="1"/>
              <a:t>Interchange Fee</a:t>
            </a:r>
            <a:endParaRPr lang="en-IN"/>
          </a:p>
          <a:p>
            <a:r>
              <a:rPr lang="en-IN"/>
              <a:t>Every time you use CC, the merchant pays a processing fee. </a:t>
            </a:r>
          </a:p>
          <a:p>
            <a:r>
              <a:rPr lang="en-IN"/>
              <a:t>The portion of this fee sent to the issuer bank via the payment network is called “interchange” (usually about 1% to 3% of the transaction). </a:t>
            </a:r>
          </a:p>
          <a:p>
            <a:r>
              <a:rPr lang="en-IN"/>
              <a:t>These fees are set by payment networks and vary based on the volume and value of transactions.</a:t>
            </a:r>
          </a:p>
          <a:p>
            <a:r>
              <a:rPr lang="en-US"/>
              <a:t>Other sources include – </a:t>
            </a:r>
          </a:p>
          <a:p>
            <a:pPr marL="285750" indent="-285750">
              <a:buFont typeface="Arial"/>
              <a:buChar char="•"/>
            </a:pPr>
            <a:r>
              <a:rPr lang="en-IN" b="1"/>
              <a:t>Annual fees charged to cardholders - </a:t>
            </a:r>
            <a:endParaRPr lang="en-IN"/>
          </a:p>
          <a:p>
            <a:r>
              <a:rPr lang="en-IN"/>
              <a:t>American Express Platinum Travel Credit Card has joining fees of Rs.3,500, and Rs.5,000 is the annual fees from the subsequent year onwards.</a:t>
            </a:r>
          </a:p>
          <a:p>
            <a:pPr marL="285750" indent="-285750">
              <a:buFont typeface="Arial"/>
              <a:buChar char="•"/>
            </a:pPr>
            <a:r>
              <a:rPr lang="en-IN" b="1"/>
              <a:t>Foreign Transaction Charges</a:t>
            </a:r>
            <a:endParaRPr lang="en-IN"/>
          </a:p>
          <a:p>
            <a:r>
              <a:rPr lang="en-IN"/>
              <a:t>A foreign currency conversion charge is levied to your account.</a:t>
            </a:r>
          </a:p>
          <a:p>
            <a:pPr marL="285750" indent="-285750">
              <a:buFont typeface="Arial"/>
              <a:buChar char="•"/>
            </a:pPr>
            <a:r>
              <a:rPr lang="en-IN" b="1"/>
              <a:t>Cash Advance Fees</a:t>
            </a:r>
            <a:endParaRPr lang="en-IN"/>
          </a:p>
          <a:p>
            <a:r>
              <a:rPr lang="en-IN"/>
              <a:t>When customers use their credit card to get cash at an ATM. (2% to 3% of the amount of cash taken out).</a:t>
            </a:r>
          </a:p>
          <a:p>
            <a:endParaRPr lang="en-US">
              <a:cs typeface="Calibri"/>
            </a:endParaRPr>
          </a:p>
        </p:txBody>
      </p:sp>
      <p:sp>
        <p:nvSpPr>
          <p:cNvPr id="4" name="Slide Number Placeholder 3"/>
          <p:cNvSpPr>
            <a:spLocks noGrp="1"/>
          </p:cNvSpPr>
          <p:nvPr>
            <p:ph type="sldNum" sz="quarter" idx="5"/>
          </p:nvPr>
        </p:nvSpPr>
        <p:spPr/>
        <p:txBody>
          <a:bodyPr/>
          <a:lstStyle/>
          <a:p>
            <a:fld id="{EF371B51-A8CE-4F4B-B846-04C58A471BBA}" type="slidenum">
              <a:rPr lang="en-IN" smtClean="0"/>
              <a:t>15</a:t>
            </a:fld>
            <a:endParaRPr lang="en-IN"/>
          </a:p>
        </p:txBody>
      </p:sp>
    </p:spTree>
    <p:extLst>
      <p:ext uri="{BB962C8B-B14F-4D97-AF65-F5344CB8AC3E}">
        <p14:creationId xmlns:p14="http://schemas.microsoft.com/office/powerpoint/2010/main" val="973376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solidFill>
                  <a:srgbClr val="1D2228"/>
                </a:solidFill>
                <a:effectLst/>
                <a:latin typeface="Open Sans" panose="020B0606030504020204" pitchFamily="34" charset="0"/>
              </a:rPr>
              <a:t>Mileage cards tended to have much higher interest rates. They also had lower late fees and other gotcha features. The kinds of cards aimed at rich, educated people did not seem interested in making money off financial mistakes like the occasional late payment.</a:t>
            </a:r>
          </a:p>
          <a:p>
            <a:pPr marL="0" marR="0">
              <a:spcBef>
                <a:spcPts val="0"/>
              </a:spcBef>
              <a:spcAft>
                <a:spcPts val="0"/>
              </a:spcAft>
            </a:pPr>
            <a:r>
              <a:rPr lang="en-US" sz="1800">
                <a:solidFill>
                  <a:srgbClr val="1D2228"/>
                </a:solidFill>
                <a:effectLst/>
                <a:latin typeface="Open Sans" panose="020B0606030504020204" pitchFamily="34" charset="0"/>
              </a:rPr>
              <a:t>(Cards with travel rewards epitomize the kind of product aimed at the rich and educated. It is an exclusive niche - only about 8 percent of credit card offers fall into this category.)</a:t>
            </a:r>
          </a:p>
          <a:p>
            <a:pPr marL="0" marR="0">
              <a:spcBef>
                <a:spcPts val="0"/>
              </a:spcBef>
              <a:spcAft>
                <a:spcPts val="0"/>
              </a:spcAft>
            </a:pPr>
            <a:endParaRPr lang="en-US" sz="1800">
              <a:solidFill>
                <a:srgbClr val="1D2228"/>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1D2228"/>
                </a:solidFill>
                <a:effectLst/>
                <a:latin typeface="Open Sans" panose="020B0606030504020204" pitchFamily="34" charset="0"/>
              </a:rPr>
              <a:t>The card offers sent to poorer, less educated people were often loaded with risky features: Low introductory APRs, high late fees, and penalty interest rates that kick in if you break the rules.</a:t>
            </a:r>
          </a:p>
          <a:p>
            <a:pPr marL="0" marR="0">
              <a:spcBef>
                <a:spcPts val="0"/>
              </a:spcBef>
              <a:spcAft>
                <a:spcPts val="0"/>
              </a:spcAft>
            </a:pPr>
            <a:r>
              <a:rPr lang="en-US" sz="1800">
                <a:solidFill>
                  <a:srgbClr val="1D2228"/>
                </a:solidFill>
                <a:effectLst/>
                <a:latin typeface="Open Sans" panose="020B0606030504020204" pitchFamily="34" charset="0"/>
              </a:rPr>
              <a:t>(Poorer people usually have worse credit, so standard economic theory predicts their regular APR should be higher. So CC companies use low APR to real them in. On the contrary the late fees, the hidden fees, the fees that hit you when you fall behind on your payments - are all high for the poor as they are more likely to be sloppy with their finances.</a:t>
            </a:r>
          </a:p>
          <a:p>
            <a:pPr marL="0" marR="0">
              <a:spcBef>
                <a:spcPts val="0"/>
              </a:spcBef>
              <a:spcAft>
                <a:spcPts val="0"/>
              </a:spcAft>
            </a:pPr>
            <a:r>
              <a:rPr lang="en-US" sz="1800">
                <a:solidFill>
                  <a:srgbClr val="1D2228"/>
                </a:solidFill>
                <a:effectLst/>
                <a:latin typeface="Open Sans" panose="020B0606030504020204" pitchFamily="34" charset="0"/>
              </a:rPr>
              <a:t>Savvier customers are careful to pay on time and never blow their credit limits. Because they are less likely to make financial mistakes, educated people are offered more straightforward deals from credit card companies</a:t>
            </a:r>
          </a:p>
          <a:p>
            <a:endParaRPr lang="en-IN"/>
          </a:p>
          <a:p>
            <a:r>
              <a:rPr lang="en-GB" b="0" i="0">
                <a:solidFill>
                  <a:srgbClr val="000000"/>
                </a:solidFill>
                <a:effectLst/>
                <a:latin typeface="Connections"/>
              </a:rPr>
              <a:t> If you only make purchases and pay off your ending balance each month by the due date, you pay just the amount you owe with no interest. However, if you opt to carry a balance on your card, you pay the agreed-upon interest on your outstanding balance.</a:t>
            </a:r>
          </a:p>
          <a:p>
            <a:endParaRPr lang="en-GB" b="0" i="0">
              <a:solidFill>
                <a:srgbClr val="000000"/>
              </a:solidFill>
              <a:effectLst/>
              <a:latin typeface="Connections"/>
            </a:endParaRPr>
          </a:p>
          <a:p>
            <a:endParaRPr lang="en-GB" b="0" i="0">
              <a:solidFill>
                <a:srgbClr val="000000"/>
              </a:solidFill>
              <a:effectLst/>
              <a:latin typeface="Connections"/>
            </a:endParaRPr>
          </a:p>
          <a:p>
            <a:endParaRPr lang="en-GB" b="0" i="0">
              <a:solidFill>
                <a:srgbClr val="000000"/>
              </a:solidFill>
              <a:effectLst/>
              <a:latin typeface="Connections"/>
            </a:endParaRPr>
          </a:p>
          <a:p>
            <a:r>
              <a:rPr lang="en-IN"/>
              <a:t>https://www.trellist.com/insights/detail/data-driven-insight-on-millennials-for-credit-card-issuers</a:t>
            </a:r>
          </a:p>
        </p:txBody>
      </p:sp>
      <p:sp>
        <p:nvSpPr>
          <p:cNvPr id="4" name="Slide Number Placeholder 3"/>
          <p:cNvSpPr>
            <a:spLocks noGrp="1"/>
          </p:cNvSpPr>
          <p:nvPr>
            <p:ph type="sldNum" sz="quarter" idx="5"/>
          </p:nvPr>
        </p:nvSpPr>
        <p:spPr/>
        <p:txBody>
          <a:bodyPr/>
          <a:lstStyle/>
          <a:p>
            <a:fld id="{EF371B51-A8CE-4F4B-B846-04C58A471BBA}" type="slidenum">
              <a:rPr lang="en-IN" smtClean="0"/>
              <a:t>16</a:t>
            </a:fld>
            <a:endParaRPr lang="en-IN"/>
          </a:p>
        </p:txBody>
      </p:sp>
    </p:spTree>
    <p:extLst>
      <p:ext uri="{BB962C8B-B14F-4D97-AF65-F5344CB8AC3E}">
        <p14:creationId xmlns:p14="http://schemas.microsoft.com/office/powerpoint/2010/main" val="3653010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F371B51-A8CE-4F4B-B846-04C58A471BBA}" type="slidenum">
              <a:rPr lang="en-IN" smtClean="0"/>
              <a:t>18</a:t>
            </a:fld>
            <a:endParaRPr lang="en-IN"/>
          </a:p>
        </p:txBody>
      </p:sp>
    </p:spTree>
    <p:extLst>
      <p:ext uri="{BB962C8B-B14F-4D97-AF65-F5344CB8AC3E}">
        <p14:creationId xmlns:p14="http://schemas.microsoft.com/office/powerpoint/2010/main" val="3274161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IN" sz="2800" b="0" i="0">
                <a:effectLst/>
                <a:latin typeface="Segoe UI" panose="020B0502040204020203" pitchFamily="34" charset="0"/>
                <a:hlinkClick r:id="rId3" tooltip="https://issuu.com/thenajmroundup/docs/internal_companyprofile_july2018"/>
              </a:rPr>
              <a:t>https://issuu.com/thenajmroundup/docs/internal_companyprofile_july2018</a:t>
            </a:r>
            <a:endParaRPr lang="en-IN" sz="2800" b="0" i="0">
              <a:effectLst/>
              <a:latin typeface="Segoe UI" panose="020B0502040204020203" pitchFamily="34" charset="0"/>
            </a:endParaRPr>
          </a:p>
          <a:p>
            <a:pPr marL="342900" rtl="0" fontAlgn="ctr">
              <a:spcBef>
                <a:spcPts val="0"/>
              </a:spcBef>
              <a:spcAft>
                <a:spcPts val="0"/>
              </a:spcAft>
              <a:buFont typeface="Arial" panose="020B0604020202020204" pitchFamily="34" charset="0"/>
              <a:buNone/>
            </a:pPr>
            <a:r>
              <a:rPr lang="en-US" sz="1800">
                <a:effectLst/>
                <a:latin typeface="Open Sans" panose="020B0606030504020204" pitchFamily="34" charset="0"/>
              </a:rPr>
              <a:t>Founded in 2008.</a:t>
            </a:r>
            <a:endParaRPr lang="en-US" sz="1800">
              <a:effectLst/>
              <a:latin typeface="Calibri" panose="020F0502020204030204" pitchFamily="34" charset="0"/>
            </a:endParaRPr>
          </a:p>
          <a:p>
            <a:pPr marL="342900" rtl="0" fontAlgn="ctr">
              <a:spcBef>
                <a:spcPts val="0"/>
              </a:spcBef>
              <a:spcAft>
                <a:spcPts val="0"/>
              </a:spcAft>
              <a:buFont typeface="Arial" panose="020B0604020202020204" pitchFamily="34" charset="0"/>
              <a:buNone/>
            </a:pPr>
            <a:r>
              <a:rPr lang="en-US" sz="1800">
                <a:effectLst/>
                <a:latin typeface="Open Sans" panose="020B0606030504020204" pitchFamily="34" charset="0"/>
              </a:rPr>
              <a:t>Offer financial services and solutions with branchless banking and world class customer service.</a:t>
            </a:r>
            <a:endParaRPr lang="en-US" sz="1800">
              <a:effectLst/>
              <a:latin typeface="Calibri" panose="020F0502020204030204" pitchFamily="34" charset="0"/>
            </a:endParaRPr>
          </a:p>
          <a:p>
            <a:pPr marL="342900" rtl="0" fontAlgn="ctr">
              <a:spcBef>
                <a:spcPts val="0"/>
              </a:spcBef>
              <a:spcAft>
                <a:spcPts val="0"/>
              </a:spcAft>
              <a:buFont typeface="Arial" panose="020B0604020202020204" pitchFamily="34" charset="0"/>
              <a:buNone/>
            </a:pPr>
            <a:r>
              <a:rPr lang="en-US" sz="1800">
                <a:effectLst/>
                <a:latin typeface="Open Sans" panose="020B0606030504020204" pitchFamily="34" charset="0"/>
              </a:rPr>
              <a:t>Empower customers across Middle East and North Africa</a:t>
            </a:r>
          </a:p>
          <a:p>
            <a:pPr marL="34290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1800">
                <a:effectLst/>
                <a:latin typeface="Open Sans" panose="020B0606030504020204" pitchFamily="34" charset="0"/>
              </a:rPr>
              <a:t>Top choice for people travelling frequently. </a:t>
            </a:r>
            <a:endParaRPr lang="en-US" sz="1800">
              <a:effectLst/>
              <a:latin typeface="Calibri" panose="020F0502020204030204" pitchFamily="34" charset="0"/>
            </a:endParaRPr>
          </a:p>
          <a:p>
            <a:pPr marL="342900" rtl="0" fontAlgn="ctr">
              <a:spcBef>
                <a:spcPts val="0"/>
              </a:spcBef>
              <a:spcAft>
                <a:spcPts val="0"/>
              </a:spcAft>
              <a:buFont typeface="Arial" panose="020B0604020202020204" pitchFamily="34" charset="0"/>
              <a:buNone/>
            </a:pPr>
            <a:endParaRPr lang="en-US" sz="1800">
              <a:effectLst/>
              <a:latin typeface="Open Sans" panose="020B0606030504020204" pitchFamily="34" charset="0"/>
            </a:endParaRPr>
          </a:p>
          <a:p>
            <a:pPr marL="342900" rtl="0" fontAlgn="ctr">
              <a:spcBef>
                <a:spcPts val="0"/>
              </a:spcBef>
              <a:spcAft>
                <a:spcPts val="0"/>
              </a:spcAft>
              <a:buFont typeface="Arial" panose="020B0604020202020204" pitchFamily="34" charset="0"/>
              <a:buNone/>
            </a:pPr>
            <a:endParaRPr lang="en-US" sz="1800">
              <a:effectLst/>
              <a:latin typeface="Open Sans" panose="020B0606030504020204" pitchFamily="34" charset="0"/>
            </a:endParaRPr>
          </a:p>
          <a:p>
            <a:pPr marL="342900" rtl="0" fontAlgn="ctr">
              <a:spcBef>
                <a:spcPts val="0"/>
              </a:spcBef>
              <a:spcAft>
                <a:spcPts val="0"/>
              </a:spcAft>
              <a:buFont typeface="Arial" panose="020B0604020202020204" pitchFamily="34" charset="0"/>
              <a:buNone/>
            </a:pPr>
            <a:r>
              <a:rPr lang="en-US" sz="1800">
                <a:effectLst/>
                <a:latin typeface="Open Sans" panose="020B0606030504020204" pitchFamily="34" charset="0"/>
              </a:rPr>
              <a:t>110k CC customers</a:t>
            </a:r>
          </a:p>
          <a:p>
            <a:pPr marL="342900" rtl="0" fontAlgn="ctr">
              <a:spcBef>
                <a:spcPts val="0"/>
              </a:spcBef>
              <a:spcAft>
                <a:spcPts val="0"/>
              </a:spcAft>
              <a:buFont typeface="Arial" panose="020B0604020202020204" pitchFamily="34" charset="0"/>
              <a:buNone/>
            </a:pPr>
            <a:r>
              <a:rPr lang="en-US" sz="1800">
                <a:effectLst/>
                <a:latin typeface="Open Sans" panose="020B0606030504020204" pitchFamily="34" charset="0"/>
              </a:rPr>
              <a:t>500+ employees</a:t>
            </a:r>
          </a:p>
          <a:p>
            <a:pPr marL="342900" rtl="0" fontAlgn="ctr">
              <a:spcBef>
                <a:spcPts val="0"/>
              </a:spcBef>
              <a:spcAft>
                <a:spcPts val="0"/>
              </a:spcAft>
              <a:buFont typeface="Arial" panose="020B0604020202020204" pitchFamily="34" charset="0"/>
              <a:buNone/>
            </a:pPr>
            <a:r>
              <a:rPr lang="en-US" sz="1800">
                <a:effectLst/>
                <a:latin typeface="Open Sans" panose="020B0606030504020204" pitchFamily="34" charset="0"/>
              </a:rPr>
              <a:t>175K CC in force</a:t>
            </a:r>
          </a:p>
          <a:p>
            <a:pPr marL="342900" rtl="0" fontAlgn="ctr">
              <a:spcBef>
                <a:spcPts val="0"/>
              </a:spcBef>
              <a:spcAft>
                <a:spcPts val="0"/>
              </a:spcAft>
              <a:buFont typeface="Arial" panose="020B0604020202020204" pitchFamily="34" charset="0"/>
              <a:buNone/>
            </a:pPr>
            <a:r>
              <a:rPr lang="en-US" sz="1800">
                <a:effectLst/>
                <a:latin typeface="Open Sans" panose="020B0606030504020204" pitchFamily="34" charset="0"/>
              </a:rPr>
              <a:t>3B CC spends</a:t>
            </a:r>
          </a:p>
          <a:p>
            <a:pPr marL="342900" rtl="0" fontAlgn="ctr">
              <a:spcBef>
                <a:spcPts val="0"/>
              </a:spcBef>
              <a:spcAft>
                <a:spcPts val="0"/>
              </a:spcAft>
              <a:buFont typeface="Arial" panose="020B0604020202020204" pitchFamily="34" charset="0"/>
              <a:buNone/>
            </a:pPr>
            <a:r>
              <a:rPr lang="en-US" sz="1800">
                <a:effectLst/>
                <a:latin typeface="Open Sans" panose="020B0606030504020204" pitchFamily="34" charset="0"/>
              </a:rPr>
              <a:t>2000 prepaid card sold per day</a:t>
            </a:r>
          </a:p>
          <a:p>
            <a:pPr marL="342900" rtl="0" fontAlgn="ctr">
              <a:spcBef>
                <a:spcPts val="0"/>
              </a:spcBef>
              <a:spcAft>
                <a:spcPts val="0"/>
              </a:spcAft>
              <a:buFont typeface="Arial" panose="020B0604020202020204" pitchFamily="34" charset="0"/>
              <a:buNone/>
            </a:pPr>
            <a:endParaRPr lang="en-US" sz="1800">
              <a:effectLst/>
              <a:latin typeface="Open Sans" panose="020B0606030504020204" pitchFamily="34" charset="0"/>
            </a:endParaRPr>
          </a:p>
          <a:p>
            <a:pPr marL="342900" rtl="0" fontAlgn="ctr">
              <a:spcBef>
                <a:spcPts val="0"/>
              </a:spcBef>
              <a:spcAft>
                <a:spcPts val="0"/>
              </a:spcAft>
              <a:buFont typeface="Arial" panose="020B0604020202020204" pitchFamily="34" charset="0"/>
              <a:buNone/>
            </a:pPr>
            <a:endParaRPr lang="en-US" sz="1800">
              <a:effectLst/>
              <a:latin typeface="Calibri" panose="020F0502020204030204" pitchFamily="34" charset="0"/>
            </a:endParaRPr>
          </a:p>
          <a:p>
            <a:endParaRPr lang="en-IN"/>
          </a:p>
        </p:txBody>
      </p:sp>
      <p:sp>
        <p:nvSpPr>
          <p:cNvPr id="4" name="Slide Number Placeholder 3"/>
          <p:cNvSpPr>
            <a:spLocks noGrp="1"/>
          </p:cNvSpPr>
          <p:nvPr>
            <p:ph type="sldNum" sz="quarter" idx="5"/>
          </p:nvPr>
        </p:nvSpPr>
        <p:spPr/>
        <p:txBody>
          <a:bodyPr/>
          <a:lstStyle/>
          <a:p>
            <a:fld id="{EF371B51-A8CE-4F4B-B846-04C58A471BBA}" type="slidenum">
              <a:rPr lang="en-IN" smtClean="0"/>
              <a:t>19</a:t>
            </a:fld>
            <a:endParaRPr lang="en-IN"/>
          </a:p>
        </p:txBody>
      </p:sp>
    </p:spTree>
    <p:extLst>
      <p:ext uri="{BB962C8B-B14F-4D97-AF65-F5344CB8AC3E}">
        <p14:creationId xmlns:p14="http://schemas.microsoft.com/office/powerpoint/2010/main" val="1302181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F371B51-A8CE-4F4B-B846-04C58A471BBA}" type="slidenum">
              <a:rPr lang="en-IN" smtClean="0"/>
              <a:t>23</a:t>
            </a:fld>
            <a:endParaRPr lang="en-IN"/>
          </a:p>
        </p:txBody>
      </p:sp>
    </p:spTree>
    <p:extLst>
      <p:ext uri="{BB962C8B-B14F-4D97-AF65-F5344CB8AC3E}">
        <p14:creationId xmlns:p14="http://schemas.microsoft.com/office/powerpoint/2010/main" val="770816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F371B51-A8CE-4F4B-B846-04C58A471BBA}" type="slidenum">
              <a:rPr lang="en-IN" smtClean="0"/>
              <a:t>24</a:t>
            </a:fld>
            <a:endParaRPr lang="en-IN"/>
          </a:p>
        </p:txBody>
      </p:sp>
    </p:spTree>
    <p:extLst>
      <p:ext uri="{BB962C8B-B14F-4D97-AF65-F5344CB8AC3E}">
        <p14:creationId xmlns:p14="http://schemas.microsoft.com/office/powerpoint/2010/main" val="2458122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rtl="0" fontAlgn="ctr">
              <a:spcBef>
                <a:spcPts val="0"/>
              </a:spcBef>
              <a:spcAft>
                <a:spcPts val="0"/>
              </a:spcAft>
              <a:buFont typeface="Arial" panose="020B0604020202020204" pitchFamily="34" charset="0"/>
              <a:buNone/>
            </a:pPr>
            <a:endParaRPr lang="en-US" sz="1800">
              <a:effectLst/>
              <a:latin typeface="Calibri" panose="020F0502020204030204" pitchFamily="34" charset="0"/>
            </a:endParaRPr>
          </a:p>
          <a:p>
            <a:endParaRPr lang="en-IN"/>
          </a:p>
        </p:txBody>
      </p:sp>
      <p:sp>
        <p:nvSpPr>
          <p:cNvPr id="4" name="Slide Number Placeholder 3"/>
          <p:cNvSpPr>
            <a:spLocks noGrp="1"/>
          </p:cNvSpPr>
          <p:nvPr>
            <p:ph type="sldNum" sz="quarter" idx="5"/>
          </p:nvPr>
        </p:nvSpPr>
        <p:spPr/>
        <p:txBody>
          <a:bodyPr/>
          <a:lstStyle/>
          <a:p>
            <a:fld id="{EF371B51-A8CE-4F4B-B846-04C58A471BBA}" type="slidenum">
              <a:rPr lang="en-IN" smtClean="0"/>
              <a:t>29</a:t>
            </a:fld>
            <a:endParaRPr lang="en-IN"/>
          </a:p>
        </p:txBody>
      </p:sp>
    </p:spTree>
    <p:extLst>
      <p:ext uri="{BB962C8B-B14F-4D97-AF65-F5344CB8AC3E}">
        <p14:creationId xmlns:p14="http://schemas.microsoft.com/office/powerpoint/2010/main" val="2096469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F371B51-A8CE-4F4B-B846-04C58A471BBA}" type="slidenum">
              <a:rPr lang="en-IN" smtClean="0"/>
              <a:t>30</a:t>
            </a:fld>
            <a:endParaRPr lang="en-IN"/>
          </a:p>
        </p:txBody>
      </p:sp>
    </p:spTree>
    <p:extLst>
      <p:ext uri="{BB962C8B-B14F-4D97-AF65-F5344CB8AC3E}">
        <p14:creationId xmlns:p14="http://schemas.microsoft.com/office/powerpoint/2010/main" val="4196483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agenda of this presentation. Starting off with a quick overview of the credit card industry worldwide, we move on to see how the industry performs in the </a:t>
            </a:r>
            <a:r>
              <a:rPr lang="en-US" b="0" i="0">
                <a:solidFill>
                  <a:srgbClr val="4D5156"/>
                </a:solidFill>
                <a:effectLst/>
                <a:latin typeface="arial" panose="020B0604020202020204" pitchFamily="34" charset="0"/>
              </a:rPr>
              <a:t>Middle East and North Africa, as it’s the region where our client is established. Then dive into our client profile. Further on, let’s breakdown our problem statement and look at some next steps on solve it.</a:t>
            </a:r>
            <a:endParaRPr lang="en-IN"/>
          </a:p>
        </p:txBody>
      </p:sp>
      <p:sp>
        <p:nvSpPr>
          <p:cNvPr id="4" name="Slide Number Placeholder 3"/>
          <p:cNvSpPr>
            <a:spLocks noGrp="1"/>
          </p:cNvSpPr>
          <p:nvPr>
            <p:ph type="sldNum" sz="quarter" idx="5"/>
          </p:nvPr>
        </p:nvSpPr>
        <p:spPr/>
        <p:txBody>
          <a:bodyPr/>
          <a:lstStyle/>
          <a:p>
            <a:fld id="{EF371B51-A8CE-4F4B-B846-04C58A471BBA}" type="slidenum">
              <a:rPr lang="en-IN" smtClean="0"/>
              <a:t>2</a:t>
            </a:fld>
            <a:endParaRPr lang="en-IN"/>
          </a:p>
        </p:txBody>
      </p:sp>
    </p:spTree>
    <p:extLst>
      <p:ext uri="{BB962C8B-B14F-4D97-AF65-F5344CB8AC3E}">
        <p14:creationId xmlns:p14="http://schemas.microsoft.com/office/powerpoint/2010/main" val="53494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Founded in 1992, MAF is the leading shopping mall, retail and leisure pioneer across the Middle East, Africa and Asia.</a:t>
            </a:r>
          </a:p>
          <a:p>
            <a:r>
              <a:rPr lang="en-GB"/>
              <a:t>A remarkable business success story, MAF started from one man’s vision to transform the face of shopping, entertainment,, finance and leisure to ‘create great moments for everyone, everyday’. </a:t>
            </a:r>
          </a:p>
          <a:p>
            <a:endParaRPr lang="en-IN"/>
          </a:p>
          <a:p>
            <a:r>
              <a:rPr lang="en-GB"/>
              <a:t>MAF owns and operates 26 shopping malls, 12 hotels.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Grocery Retail includes Carrefour</a:t>
            </a:r>
            <a:r>
              <a:rPr lang="en-IN"/>
              <a:t> Franchise in 38 markets across MENA and operates a portfolio of more than 306 outlets in 15 countries.</a:t>
            </a:r>
          </a:p>
          <a:p>
            <a:r>
              <a:rPr lang="en-IN"/>
              <a:t>MAF operates 500+ VOX cinema screens spread across 50+ locations.</a:t>
            </a:r>
          </a:p>
          <a:p>
            <a:r>
              <a:rPr lang="en-IN"/>
              <a:t>Consumer Finance Company - NAJM</a:t>
            </a:r>
          </a:p>
        </p:txBody>
      </p:sp>
      <p:sp>
        <p:nvSpPr>
          <p:cNvPr id="4" name="Slide Number Placeholder 3"/>
          <p:cNvSpPr>
            <a:spLocks noGrp="1"/>
          </p:cNvSpPr>
          <p:nvPr>
            <p:ph type="sldNum" sz="quarter" idx="5"/>
          </p:nvPr>
        </p:nvSpPr>
        <p:spPr/>
        <p:txBody>
          <a:bodyPr/>
          <a:lstStyle/>
          <a:p>
            <a:fld id="{EF371B51-A8CE-4F4B-B846-04C58A471BBA}" type="slidenum">
              <a:rPr lang="en-IN" smtClean="0"/>
              <a:t>5</a:t>
            </a:fld>
            <a:endParaRPr lang="en-IN"/>
          </a:p>
        </p:txBody>
      </p:sp>
    </p:spTree>
    <p:extLst>
      <p:ext uri="{BB962C8B-B14F-4D97-AF65-F5344CB8AC3E}">
        <p14:creationId xmlns:p14="http://schemas.microsoft.com/office/powerpoint/2010/main" val="3143979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F371B51-A8CE-4F4B-B846-04C58A471BBA}" type="slidenum">
              <a:rPr lang="en-IN" smtClean="0"/>
              <a:t>6</a:t>
            </a:fld>
            <a:endParaRPr lang="en-IN"/>
          </a:p>
        </p:txBody>
      </p:sp>
    </p:spTree>
    <p:extLst>
      <p:ext uri="{BB962C8B-B14F-4D97-AF65-F5344CB8AC3E}">
        <p14:creationId xmlns:p14="http://schemas.microsoft.com/office/powerpoint/2010/main" val="425523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client is a Credit Card Business in the Middle East and North Africa. So, before getting to know our client, let’s see the various aspects of a credit card business and some stats related to it.</a:t>
            </a:r>
            <a:endParaRPr lang="en-IN"/>
          </a:p>
        </p:txBody>
      </p:sp>
      <p:sp>
        <p:nvSpPr>
          <p:cNvPr id="4" name="Slide Number Placeholder 3"/>
          <p:cNvSpPr>
            <a:spLocks noGrp="1"/>
          </p:cNvSpPr>
          <p:nvPr>
            <p:ph type="sldNum" sz="quarter" idx="5"/>
          </p:nvPr>
        </p:nvSpPr>
        <p:spPr/>
        <p:txBody>
          <a:bodyPr/>
          <a:lstStyle/>
          <a:p>
            <a:fld id="{EF371B51-A8CE-4F4B-B846-04C58A471BBA}" type="slidenum">
              <a:rPr lang="en-IN" smtClean="0"/>
              <a:t>7</a:t>
            </a:fld>
            <a:endParaRPr lang="en-IN"/>
          </a:p>
        </p:txBody>
      </p:sp>
    </p:spTree>
    <p:extLst>
      <p:ext uri="{BB962C8B-B14F-4D97-AF65-F5344CB8AC3E}">
        <p14:creationId xmlns:p14="http://schemas.microsoft.com/office/powerpoint/2010/main" val="409313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2.8 billion Credit Cardholders worldwide, Out of which </a:t>
            </a:r>
            <a:r>
              <a:rPr lang="en-US" b="0" i="0">
                <a:effectLst/>
                <a:latin typeface="Open Sans" panose="020B0606030504020204" pitchFamily="34" charset="0"/>
              </a:rPr>
              <a:t>U.S accounts for 1.6 billion.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err="1">
                <a:solidFill>
                  <a:srgbClr val="000000"/>
                </a:solidFill>
                <a:effectLst/>
                <a:latin typeface="Georgia" panose="02040502050405020303" pitchFamily="18" charset="0"/>
              </a:rPr>
              <a:t>Gen</a:t>
            </a:r>
            <a:r>
              <a:rPr lang="en-US" b="0" i="0">
                <a:solidFill>
                  <a:srgbClr val="000000"/>
                </a:solidFill>
                <a:effectLst/>
                <a:latin typeface="Georgia" panose="02040502050405020303" pitchFamily="18" charset="0"/>
              </a:rPr>
              <a:t> X prefer using credit cards, compared to Millennials and </a:t>
            </a:r>
            <a:r>
              <a:rPr lang="en-US" b="0" i="0" err="1">
                <a:solidFill>
                  <a:srgbClr val="000000"/>
                </a:solidFill>
                <a:effectLst/>
                <a:latin typeface="Georgia" panose="02040502050405020303" pitchFamily="18" charset="0"/>
              </a:rPr>
              <a:t>Gen</a:t>
            </a:r>
            <a:r>
              <a:rPr lang="en-US" b="0" i="0">
                <a:solidFill>
                  <a:srgbClr val="000000"/>
                </a:solidFill>
                <a:effectLst/>
                <a:latin typeface="Georgia" panose="02040502050405020303" pitchFamily="18" charset="0"/>
              </a:rPr>
              <a:t> Z. Younger consumers typically prefer to use debit cards over credit cards, especially when choosing a default payment method for digital payments.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a:solidFill>
                  <a:srgbClr val="000000"/>
                </a:solidFill>
                <a:effectLst/>
                <a:latin typeface="Georgia" panose="02040502050405020303" pitchFamily="18" charset="0"/>
              </a:rPr>
              <a:t>The average number of credit cards per American is 4. Around 14% of the Americans have 10 credit cards.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Georgia" panose="02040502050405020303" pitchFamily="18" charset="0"/>
              </a:rPr>
              <a:t>4.   Visa </a:t>
            </a:r>
            <a:r>
              <a:rPr lang="en-US" b="0" i="0">
                <a:effectLst/>
                <a:latin typeface="Open Sans" panose="020B0606030504020204" pitchFamily="34" charset="0"/>
              </a:rPr>
              <a:t>leads among the most popular credit card networks with 53% market share followed by </a:t>
            </a:r>
            <a:r>
              <a:rPr lang="en-US" b="0" i="0" err="1">
                <a:effectLst/>
                <a:latin typeface="Open Sans" panose="020B0606030504020204" pitchFamily="34" charset="0"/>
              </a:rPr>
              <a:t>Mastercard</a:t>
            </a:r>
            <a:r>
              <a:rPr lang="en-US" b="0" i="0">
                <a:effectLst/>
                <a:latin typeface="Open Sans" panose="020B0606030504020204" pitchFamily="34" charset="0"/>
              </a:rPr>
              <a:t>, Discover and American Express.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0000"/>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0000"/>
              </a:solidFill>
              <a:effectLst/>
              <a:latin typeface="Georgia" panose="02040502050405020303" pitchFamily="18" charset="0"/>
            </a:endParaRPr>
          </a:p>
          <a:p>
            <a:endParaRPr lang="en-US"/>
          </a:p>
          <a:p>
            <a:endParaRPr lang="en-IN"/>
          </a:p>
        </p:txBody>
      </p:sp>
      <p:sp>
        <p:nvSpPr>
          <p:cNvPr id="4" name="Slide Number Placeholder 3"/>
          <p:cNvSpPr>
            <a:spLocks noGrp="1"/>
          </p:cNvSpPr>
          <p:nvPr>
            <p:ph type="sldNum" sz="quarter" idx="5"/>
          </p:nvPr>
        </p:nvSpPr>
        <p:spPr/>
        <p:txBody>
          <a:bodyPr/>
          <a:lstStyle/>
          <a:p>
            <a:fld id="{EF371B51-A8CE-4F4B-B846-04C58A471BBA}" type="slidenum">
              <a:rPr lang="en-IN" smtClean="0"/>
              <a:t>8</a:t>
            </a:fld>
            <a:endParaRPr lang="en-IN"/>
          </a:p>
        </p:txBody>
      </p:sp>
    </p:spTree>
    <p:extLst>
      <p:ext uri="{BB962C8B-B14F-4D97-AF65-F5344CB8AC3E}">
        <p14:creationId xmlns:p14="http://schemas.microsoft.com/office/powerpoint/2010/main" val="688691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800">
                <a:solidFill>
                  <a:srgbClr val="111111"/>
                </a:solidFill>
                <a:effectLst/>
                <a:latin typeface="Open Sans" panose="020B0606030504020204" pitchFamily="34" charset="0"/>
              </a:rPr>
              <a:t>The figures underline the </a:t>
            </a:r>
            <a:r>
              <a:rPr lang="en-US" sz="1800" i="1">
                <a:solidFill>
                  <a:srgbClr val="111111"/>
                </a:solidFill>
                <a:effectLst/>
                <a:latin typeface="Open Sans" panose="020B0606030504020204" pitchFamily="34" charset="0"/>
              </a:rPr>
              <a:t>UAE</a:t>
            </a:r>
            <a:r>
              <a:rPr lang="en-US" sz="1800">
                <a:solidFill>
                  <a:srgbClr val="111111"/>
                </a:solidFill>
                <a:effectLst/>
                <a:latin typeface="Open Sans" panose="020B0606030504020204" pitchFamily="34" charset="0"/>
              </a:rPr>
              <a:t>'s importance in the region's credit card industry despite its relatively small population, he said. While </a:t>
            </a:r>
            <a:r>
              <a:rPr lang="en-US" sz="1800">
                <a:solidFill>
                  <a:srgbClr val="111111"/>
                </a:solidFill>
                <a:effectLst/>
                <a:highlight>
                  <a:srgbClr val="FFFF00"/>
                </a:highlight>
                <a:latin typeface="Open Sans" panose="020B0606030504020204" pitchFamily="34" charset="0"/>
              </a:rPr>
              <a:t>59 per cent of UAE residents own credit cards</a:t>
            </a:r>
            <a:r>
              <a:rPr lang="en-US" sz="1800">
                <a:solidFill>
                  <a:srgbClr val="111111"/>
                </a:solidFill>
                <a:effectLst/>
                <a:latin typeface="Open Sans" panose="020B0606030504020204" pitchFamily="34" charset="0"/>
              </a:rPr>
              <a:t>, just five per cent of Saudi residents have credit, and a paltry 1.9 per cent in Egypt own credit cards.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800" b="0" i="0" u="none" strike="noStrike">
              <a:solidFill>
                <a:srgbClr val="111111"/>
              </a:solidFill>
              <a:effectLst/>
              <a:latin typeface="Open Sans" panose="020B0606030504020204"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800" b="0" i="0" u="none" strike="noStrike">
                <a:solidFill>
                  <a:srgbClr val="0A2240"/>
                </a:solidFill>
                <a:effectLst/>
                <a:latin typeface="Open Sans" panose="020B0606030504020204" pitchFamily="34" charset="0"/>
              </a:rPr>
              <a:t>UAE holds 1/3</a:t>
            </a:r>
            <a:r>
              <a:rPr lang="en-US" sz="1800" b="0" i="0" u="none" strike="noStrike" baseline="30000">
                <a:solidFill>
                  <a:srgbClr val="0A2240"/>
                </a:solidFill>
                <a:effectLst/>
                <a:latin typeface="Open Sans" panose="020B0606030504020204" pitchFamily="34" charset="0"/>
              </a:rPr>
              <a:t>rd</a:t>
            </a:r>
            <a:r>
              <a:rPr lang="en-US" sz="1800" b="0" i="0" u="none" strike="noStrike">
                <a:solidFill>
                  <a:srgbClr val="0A2240"/>
                </a:solidFill>
                <a:effectLst/>
                <a:latin typeface="Open Sans" panose="020B0606030504020204" pitchFamily="34" charset="0"/>
              </a:rPr>
              <a:t> of the credit cards in circulation in the Middle East region.</a:t>
            </a:r>
            <a:r>
              <a:rPr lang="en-US"/>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800" b="0" i="0" u="none" strike="noStrike">
                <a:solidFill>
                  <a:srgbClr val="111111"/>
                </a:solidFill>
                <a:effectLst/>
                <a:latin typeface="Open Sans" panose="020B0606030504020204" pitchFamily="34" charset="0"/>
              </a:rPr>
              <a:t>One in 3 people have more than one credit card in UAE</a:t>
            </a:r>
            <a:r>
              <a:rPr lang="en-US"/>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800" b="0" i="0" u="none" strike="noStrike">
                <a:solidFill>
                  <a:srgbClr val="000000"/>
                </a:solidFill>
                <a:effectLst/>
                <a:latin typeface="Open Sans" panose="020B0606030504020204" pitchFamily="34" charset="0"/>
              </a:rPr>
              <a:t>Visa and Mastercard are still popular choices.</a:t>
            </a:r>
            <a:r>
              <a:rPr lang="en-US"/>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800">
                <a:effectLst/>
                <a:latin typeface="Open Sans" panose="020B0606030504020204" pitchFamily="34" charset="0"/>
              </a:rPr>
              <a:t>UAE is one of the most profitable card markets with </a:t>
            </a:r>
            <a:r>
              <a:rPr lang="en-US" sz="1800">
                <a:effectLst/>
                <a:latin typeface="Open Sans" panose="020B0606030504020204" pitchFamily="34" charset="0"/>
              </a:rPr>
              <a:t>the avg. pretax profit per CC amounting to $209 in 2018</a:t>
            </a:r>
            <a:endParaRPr lang="en-US"/>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800" b="0" i="0" u="none" strike="noStrike">
                <a:solidFill>
                  <a:srgbClr val="000000"/>
                </a:solidFill>
                <a:effectLst/>
                <a:latin typeface="Open Sans" panose="020B0606030504020204" pitchFamily="34" charset="0"/>
              </a:rPr>
              <a:t>The market is dominated by Visa and Mastercard, which together represented 99% market share both in terms of the number of credit cards in issue, as well as billed volume in 2018.</a:t>
            </a:r>
            <a:r>
              <a:rPr lang="en-US"/>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IN"/>
              <a:t>https://gulfnews.com/business/banking/uae-has-a-third-of-regions-credit-cards-1.130846</a:t>
            </a:r>
          </a:p>
        </p:txBody>
      </p:sp>
      <p:sp>
        <p:nvSpPr>
          <p:cNvPr id="4" name="Slide Number Placeholder 3"/>
          <p:cNvSpPr>
            <a:spLocks noGrp="1"/>
          </p:cNvSpPr>
          <p:nvPr>
            <p:ph type="sldNum" sz="quarter" idx="5"/>
          </p:nvPr>
        </p:nvSpPr>
        <p:spPr/>
        <p:txBody>
          <a:bodyPr/>
          <a:lstStyle/>
          <a:p>
            <a:fld id="{EF371B51-A8CE-4F4B-B846-04C58A471BBA}" type="slidenum">
              <a:rPr lang="en-IN" smtClean="0"/>
              <a:t>9</a:t>
            </a:fld>
            <a:endParaRPr lang="en-IN"/>
          </a:p>
        </p:txBody>
      </p:sp>
    </p:spTree>
    <p:extLst>
      <p:ext uri="{BB962C8B-B14F-4D97-AF65-F5344CB8AC3E}">
        <p14:creationId xmlns:p14="http://schemas.microsoft.com/office/powerpoint/2010/main" val="1946342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371B51-A8CE-4F4B-B846-04C58A471BBA}" type="slidenum">
              <a:rPr lang="en-IN" smtClean="0"/>
              <a:t>10</a:t>
            </a:fld>
            <a:endParaRPr lang="en-IN"/>
          </a:p>
        </p:txBody>
      </p:sp>
    </p:spTree>
    <p:extLst>
      <p:ext uri="{BB962C8B-B14F-4D97-AF65-F5344CB8AC3E}">
        <p14:creationId xmlns:p14="http://schemas.microsoft.com/office/powerpoint/2010/main" val="1365606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a:solidFill>
                  <a:srgbClr val="012834"/>
                </a:solidFill>
                <a:effectLst/>
                <a:latin typeface="source_sans_proregular"/>
              </a:rPr>
              <a:t>A cardholder</a:t>
            </a:r>
            <a:r>
              <a:rPr lang="en-US" b="0" i="0">
                <a:solidFill>
                  <a:srgbClr val="012834"/>
                </a:solidFill>
                <a:effectLst/>
                <a:latin typeface="source_sans_proregular"/>
              </a:rPr>
              <a:t> obtains a credit card from an </a:t>
            </a:r>
            <a:r>
              <a:rPr lang="en-US" b="1" i="0">
                <a:solidFill>
                  <a:srgbClr val="012834"/>
                </a:solidFill>
                <a:effectLst/>
                <a:latin typeface="source_sans_proregular"/>
              </a:rPr>
              <a:t>issuing bank,</a:t>
            </a:r>
            <a:r>
              <a:rPr lang="en-US" b="0" i="0">
                <a:solidFill>
                  <a:srgbClr val="012834"/>
                </a:solidFill>
                <a:effectLst/>
                <a:latin typeface="source_sans_proregular"/>
              </a:rPr>
              <a:t> uses the account to pay for goods or services.</a:t>
            </a:r>
          </a:p>
          <a:p>
            <a:pPr algn="l">
              <a:buFont typeface="Arial" panose="020B0604020202020204" pitchFamily="34" charset="0"/>
              <a:buChar char="•"/>
            </a:pPr>
            <a:r>
              <a:rPr lang="en-US" b="1" i="0">
                <a:solidFill>
                  <a:srgbClr val="012834"/>
                </a:solidFill>
                <a:effectLst/>
                <a:latin typeface="source_sans_proregular"/>
              </a:rPr>
              <a:t>A merchant</a:t>
            </a:r>
            <a:r>
              <a:rPr lang="en-US" b="0" i="0">
                <a:solidFill>
                  <a:srgbClr val="012834"/>
                </a:solidFill>
                <a:effectLst/>
                <a:latin typeface="source_sans_proregular"/>
              </a:rPr>
              <a:t> is any type of business that accepts card payments in exchange for goods or services.</a:t>
            </a:r>
          </a:p>
          <a:p>
            <a:pPr algn="l">
              <a:buFont typeface="Arial" panose="020B0604020202020204" pitchFamily="34" charset="0"/>
              <a:buChar char="•"/>
            </a:pPr>
            <a:r>
              <a:rPr lang="en-US" b="1" i="0">
                <a:solidFill>
                  <a:srgbClr val="012834"/>
                </a:solidFill>
                <a:effectLst/>
                <a:latin typeface="source_sans_proregular"/>
              </a:rPr>
              <a:t>A merchant bank</a:t>
            </a:r>
            <a:r>
              <a:rPr lang="en-US" b="0" i="0">
                <a:solidFill>
                  <a:srgbClr val="012834"/>
                </a:solidFill>
                <a:effectLst/>
                <a:latin typeface="source_sans_proregular"/>
              </a:rPr>
              <a:t> establishes and maintains </a:t>
            </a:r>
            <a:r>
              <a:rPr lang="en-US" b="0" i="0" u="none" strike="noStrike">
                <a:solidFill>
                  <a:srgbClr val="285BC5"/>
                </a:solidFill>
                <a:effectLst/>
                <a:latin typeface="source_sans_proregular"/>
                <a:hlinkClick r:id="rId3"/>
              </a:rPr>
              <a:t>merchant accounts</a:t>
            </a:r>
            <a:r>
              <a:rPr lang="en-US" b="0" i="0">
                <a:solidFill>
                  <a:srgbClr val="012834"/>
                </a:solidFill>
                <a:effectLst/>
                <a:latin typeface="source_sans_proregular"/>
              </a:rPr>
              <a:t>. Merchant banks allow merchants to accept deposits from credit card payments.</a:t>
            </a:r>
          </a:p>
          <a:p>
            <a:pPr algn="l">
              <a:buFont typeface="Arial" panose="020B0604020202020204" pitchFamily="34" charset="0"/>
              <a:buChar char="•"/>
            </a:pPr>
            <a:r>
              <a:rPr lang="en-US" b="1" i="0">
                <a:solidFill>
                  <a:srgbClr val="012834"/>
                </a:solidFill>
                <a:effectLst/>
                <a:latin typeface="source_sans_proregular"/>
              </a:rPr>
              <a:t>Payment processors</a:t>
            </a:r>
            <a:r>
              <a:rPr lang="en-US" b="0" i="0">
                <a:solidFill>
                  <a:srgbClr val="012834"/>
                </a:solidFill>
                <a:effectLst/>
                <a:latin typeface="source_sans_proregular"/>
              </a:rPr>
              <a:t> are companies that process credit card transactions. Payment processors connect merchants, merchant banks, card networks and others to make card payments possible.</a:t>
            </a:r>
          </a:p>
          <a:p>
            <a:pPr algn="l">
              <a:buFont typeface="Arial" panose="020B0604020202020204" pitchFamily="34" charset="0"/>
              <a:buChar char="•"/>
            </a:pPr>
            <a:r>
              <a:rPr lang="en-US" b="1" i="0">
                <a:solidFill>
                  <a:srgbClr val="012834"/>
                </a:solidFill>
                <a:effectLst/>
                <a:latin typeface="source_sans_proregular"/>
              </a:rPr>
              <a:t>Issuing banks</a:t>
            </a:r>
            <a:r>
              <a:rPr lang="en-US" b="0" i="0">
                <a:solidFill>
                  <a:srgbClr val="012834"/>
                </a:solidFill>
                <a:effectLst/>
                <a:latin typeface="source_sans_proregular"/>
              </a:rPr>
              <a:t> are the banks, credit unions and other financial institutions that issue credit cards to cardholders through the card associations.</a:t>
            </a:r>
          </a:p>
          <a:p>
            <a:pPr algn="l">
              <a:buFont typeface="Arial" panose="020B0604020202020204" pitchFamily="34" charset="0"/>
              <a:buChar char="•"/>
            </a:pPr>
            <a:r>
              <a:rPr lang="en-US" b="1" i="0">
                <a:solidFill>
                  <a:srgbClr val="012834"/>
                </a:solidFill>
                <a:effectLst/>
                <a:latin typeface="source_sans_proregular"/>
              </a:rPr>
              <a:t>Card Network</a:t>
            </a:r>
            <a:r>
              <a:rPr lang="en-US" b="0" i="0">
                <a:solidFill>
                  <a:srgbClr val="012834"/>
                </a:solidFill>
                <a:effectLst/>
                <a:latin typeface="source_sans_proregular"/>
              </a:rPr>
              <a:t> include Visa, Mastercard, Discover and American Express. The card associations set </a:t>
            </a:r>
            <a:r>
              <a:rPr lang="en-US" b="0" i="0" u="none" strike="noStrike">
                <a:solidFill>
                  <a:srgbClr val="285BC5"/>
                </a:solidFill>
                <a:effectLst/>
                <a:latin typeface="source_sans_proregular"/>
                <a:hlinkClick r:id="rId4"/>
              </a:rPr>
              <a:t>interchange rates</a:t>
            </a:r>
            <a:r>
              <a:rPr lang="en-US" b="0" i="0">
                <a:solidFill>
                  <a:srgbClr val="012834"/>
                </a:solidFill>
                <a:effectLst/>
                <a:latin typeface="source_sans_proregular"/>
              </a:rPr>
              <a:t> and qualification guidelines, and act as the arbiter between </a:t>
            </a:r>
            <a:r>
              <a:rPr lang="en-US" b="1" i="0">
                <a:solidFill>
                  <a:srgbClr val="012834"/>
                </a:solidFill>
                <a:effectLst/>
                <a:latin typeface="source_sans_proregular"/>
              </a:rPr>
              <a:t>issuing banks</a:t>
            </a:r>
            <a:r>
              <a:rPr lang="en-US" b="0" i="0">
                <a:solidFill>
                  <a:srgbClr val="012834"/>
                </a:solidFill>
                <a:effectLst/>
                <a:latin typeface="source_sans_proregular"/>
              </a:rPr>
              <a:t> and </a:t>
            </a:r>
            <a:r>
              <a:rPr lang="en-US" b="1" i="0">
                <a:solidFill>
                  <a:srgbClr val="012834"/>
                </a:solidFill>
                <a:effectLst/>
                <a:latin typeface="source_sans_proregular"/>
              </a:rPr>
              <a:t>acquiring banks</a:t>
            </a:r>
            <a:r>
              <a:rPr lang="en-US" b="0" i="0">
                <a:solidFill>
                  <a:srgbClr val="012834"/>
                </a:solidFill>
                <a:effectLst/>
                <a:latin typeface="source_sans_proregular"/>
              </a:rPr>
              <a:t> among other vital functions.</a:t>
            </a:r>
          </a:p>
        </p:txBody>
      </p:sp>
      <p:sp>
        <p:nvSpPr>
          <p:cNvPr id="4" name="Slide Number Placeholder 3"/>
          <p:cNvSpPr>
            <a:spLocks noGrp="1"/>
          </p:cNvSpPr>
          <p:nvPr>
            <p:ph type="sldNum" sz="quarter" idx="5"/>
          </p:nvPr>
        </p:nvSpPr>
        <p:spPr/>
        <p:txBody>
          <a:bodyPr/>
          <a:lstStyle/>
          <a:p>
            <a:fld id="{EF371B51-A8CE-4F4B-B846-04C58A471BBA}" type="slidenum">
              <a:rPr lang="en-IN" smtClean="0"/>
              <a:t>11</a:t>
            </a:fld>
            <a:endParaRPr lang="en-IN"/>
          </a:p>
        </p:txBody>
      </p:sp>
    </p:spTree>
    <p:extLst>
      <p:ext uri="{BB962C8B-B14F-4D97-AF65-F5344CB8AC3E}">
        <p14:creationId xmlns:p14="http://schemas.microsoft.com/office/powerpoint/2010/main" val="4245498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8.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0E248BC-DFA0-4159-B024-E4E129B05E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66313"/>
          </a:xfrm>
          <a:prstGeom prst="rect">
            <a:avLst/>
          </a:prstGeom>
        </p:spPr>
      </p:pic>
      <p:sp>
        <p:nvSpPr>
          <p:cNvPr id="2" name="Title 1">
            <a:extLst>
              <a:ext uri="{FF2B5EF4-FFF2-40B4-BE49-F238E27FC236}">
                <a16:creationId xmlns:a16="http://schemas.microsoft.com/office/drawing/2014/main" id="{D48F18C0-98D8-423B-BE67-1346CAC03294}"/>
              </a:ext>
            </a:extLst>
          </p:cNvPr>
          <p:cNvSpPr>
            <a:spLocks noGrp="1"/>
          </p:cNvSpPr>
          <p:nvPr>
            <p:ph type="ctrTitle" hasCustomPrompt="1"/>
          </p:nvPr>
        </p:nvSpPr>
        <p:spPr>
          <a:xfrm>
            <a:off x="1299711" y="2560473"/>
            <a:ext cx="10246667" cy="1386417"/>
          </a:xfrm>
          <a:prstGeom prst="rect">
            <a:avLst/>
          </a:prstGeom>
        </p:spPr>
        <p:txBody>
          <a:bodyPr anchor="t">
            <a:noAutofit/>
          </a:bodyPr>
          <a:lstStyle>
            <a:lvl1pPr algn="l">
              <a:defRPr sz="4200" b="1">
                <a:solidFill>
                  <a:schemeClr val="bg1"/>
                </a:solidFill>
                <a:latin typeface="Montserrat" panose="00000500000000000000" pitchFamily="50" charset="0"/>
              </a:defRPr>
            </a:lvl1pPr>
          </a:lstStyle>
          <a:p>
            <a:r>
              <a:rPr lang="en-US"/>
              <a:t>CLICK TO EDIT MASTER TITLE STYLE</a:t>
            </a:r>
          </a:p>
        </p:txBody>
      </p:sp>
      <p:sp>
        <p:nvSpPr>
          <p:cNvPr id="3" name="Subtitle 2">
            <a:extLst>
              <a:ext uri="{FF2B5EF4-FFF2-40B4-BE49-F238E27FC236}">
                <a16:creationId xmlns:a16="http://schemas.microsoft.com/office/drawing/2014/main" id="{B8DE6D53-C0F6-405D-B7E3-D1D7629008D5}"/>
              </a:ext>
            </a:extLst>
          </p:cNvPr>
          <p:cNvSpPr>
            <a:spLocks noGrp="1"/>
          </p:cNvSpPr>
          <p:nvPr>
            <p:ph type="subTitle" idx="1"/>
          </p:nvPr>
        </p:nvSpPr>
        <p:spPr>
          <a:xfrm>
            <a:off x="1299711" y="4073237"/>
            <a:ext cx="9144000" cy="734417"/>
          </a:xfrm>
          <a:prstGeom prst="rect">
            <a:avLst/>
          </a:prstGeom>
        </p:spPr>
        <p:txBody>
          <a:bodyPr>
            <a:normAutofit/>
          </a:bodyPr>
          <a:lstStyle>
            <a:lvl1pPr marL="0" indent="0" algn="l">
              <a:buNone/>
              <a:defRPr sz="2800">
                <a:solidFill>
                  <a:schemeClr val="bg1"/>
                </a:solidFill>
                <a:latin typeface="Montserrat"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Graphic 8">
            <a:extLst>
              <a:ext uri="{FF2B5EF4-FFF2-40B4-BE49-F238E27FC236}">
                <a16:creationId xmlns:a16="http://schemas.microsoft.com/office/drawing/2014/main" id="{AE4059DC-15DF-481A-807E-F1C09ED891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4888" y="3518190"/>
            <a:ext cx="125172" cy="962023"/>
          </a:xfrm>
          <a:prstGeom prst="rect">
            <a:avLst/>
          </a:prstGeom>
        </p:spPr>
      </p:pic>
      <p:pic>
        <p:nvPicPr>
          <p:cNvPr id="11" name="Graphic 10">
            <a:extLst>
              <a:ext uri="{FF2B5EF4-FFF2-40B4-BE49-F238E27FC236}">
                <a16:creationId xmlns:a16="http://schemas.microsoft.com/office/drawing/2014/main" id="{03B41702-5EA6-4DB1-B226-B0CF190494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4888" y="2641893"/>
            <a:ext cx="125172" cy="962023"/>
          </a:xfrm>
          <a:prstGeom prst="rect">
            <a:avLst/>
          </a:prstGeom>
        </p:spPr>
      </p:pic>
      <p:pic>
        <p:nvPicPr>
          <p:cNvPr id="10" name="Graphic 9">
            <a:extLst>
              <a:ext uri="{FF2B5EF4-FFF2-40B4-BE49-F238E27FC236}">
                <a16:creationId xmlns:a16="http://schemas.microsoft.com/office/drawing/2014/main" id="{1C5239B3-2E26-4193-B735-D85931F3DE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9895" y="703648"/>
            <a:ext cx="5774755" cy="678244"/>
          </a:xfrm>
          <a:prstGeom prst="rect">
            <a:avLst/>
          </a:prstGeom>
        </p:spPr>
      </p:pic>
    </p:spTree>
    <p:extLst>
      <p:ext uri="{BB962C8B-B14F-4D97-AF65-F5344CB8AC3E}">
        <p14:creationId xmlns:p14="http://schemas.microsoft.com/office/powerpoint/2010/main" val="702721151"/>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_White">
    <p:spTree>
      <p:nvGrpSpPr>
        <p:cNvPr id="1" name=""/>
        <p:cNvGrpSpPr/>
        <p:nvPr/>
      </p:nvGrpSpPr>
      <p:grpSpPr>
        <a:xfrm>
          <a:off x="0" y="0"/>
          <a:ext cx="0" cy="0"/>
          <a:chOff x="0" y="0"/>
          <a:chExt cx="0" cy="0"/>
        </a:xfrm>
      </p:grpSpPr>
      <p:sp>
        <p:nvSpPr>
          <p:cNvPr id="3" name="Footer Placeholder 5">
            <a:extLst>
              <a:ext uri="{FF2B5EF4-FFF2-40B4-BE49-F238E27FC236}">
                <a16:creationId xmlns:a16="http://schemas.microsoft.com/office/drawing/2014/main" id="{064A154C-4517-42AE-9C71-B83A47C64B6A}"/>
              </a:ext>
            </a:extLst>
          </p:cNvPr>
          <p:cNvSpPr>
            <a:spLocks noGrp="1"/>
          </p:cNvSpPr>
          <p:nvPr>
            <p:ph type="ftr" sz="quarter" idx="3"/>
          </p:nvPr>
        </p:nvSpPr>
        <p:spPr>
          <a:xfrm>
            <a:off x="10359130" y="6556148"/>
            <a:ext cx="1841818" cy="254799"/>
          </a:xfrm>
          <a:prstGeom prst="rect">
            <a:avLst/>
          </a:prstGeom>
        </p:spPr>
        <p:txBody>
          <a:bodyPr/>
          <a:lstStyle>
            <a:lvl1pPr algn="r">
              <a:defRPr sz="900" b="0">
                <a:solidFill>
                  <a:schemeClr val="accent3">
                    <a:lumMod val="75000"/>
                  </a:schemeClr>
                </a:solidFill>
                <a:latin typeface="Montserrat Medium" panose="00000600000000000000" pitchFamily="50" charset="0"/>
              </a:defRPr>
            </a:lvl1pPr>
          </a:lstStyle>
          <a:p>
            <a:r>
              <a:rPr lang="en-US"/>
              <a:t>Proprietary and Confidential</a:t>
            </a:r>
          </a:p>
        </p:txBody>
      </p:sp>
      <p:pic>
        <p:nvPicPr>
          <p:cNvPr id="4" name="Graphic 3">
            <a:extLst>
              <a:ext uri="{FF2B5EF4-FFF2-40B4-BE49-F238E27FC236}">
                <a16:creationId xmlns:a16="http://schemas.microsoft.com/office/drawing/2014/main" id="{A49618D9-E347-406B-8478-2C149D214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6812281"/>
            <a:ext cx="12192000" cy="45719"/>
          </a:xfrm>
          <a:prstGeom prst="rect">
            <a:avLst/>
          </a:prstGeom>
        </p:spPr>
      </p:pic>
      <p:sp>
        <p:nvSpPr>
          <p:cNvPr id="5" name="Slide Number Placeholder 6">
            <a:extLst>
              <a:ext uri="{FF2B5EF4-FFF2-40B4-BE49-F238E27FC236}">
                <a16:creationId xmlns:a16="http://schemas.microsoft.com/office/drawing/2014/main" id="{642F62DD-69EF-42E2-B5C6-0B0D49F6DAA6}"/>
              </a:ext>
            </a:extLst>
          </p:cNvPr>
          <p:cNvSpPr>
            <a:spLocks noGrp="1"/>
          </p:cNvSpPr>
          <p:nvPr>
            <p:ph type="sldNum" sz="quarter" idx="4"/>
          </p:nvPr>
        </p:nvSpPr>
        <p:spPr>
          <a:xfrm>
            <a:off x="5783580" y="6519035"/>
            <a:ext cx="546416" cy="254799"/>
          </a:xfrm>
          <a:prstGeom prst="rect">
            <a:avLst/>
          </a:prstGeom>
        </p:spPr>
        <p:txBody>
          <a:bodyPr anchor="b"/>
          <a:lstStyle>
            <a:lvl1pPr>
              <a:defRPr b="1">
                <a:solidFill>
                  <a:schemeClr val="accent3">
                    <a:lumMod val="75000"/>
                  </a:schemeClr>
                </a:solidFill>
                <a:latin typeface="Montserrat" panose="00000500000000000000" pitchFamily="50" charset="0"/>
              </a:defRPr>
            </a:lvl1pPr>
          </a:lstStyle>
          <a:p>
            <a:fld id="{3DD8A316-1690-4C62-9DF0-0D0BBB2020CF}" type="slidenum">
              <a:rPr lang="en-US" sz="900" smtClean="0"/>
              <a:pPr/>
              <a:t>‹#›</a:t>
            </a:fld>
            <a:r>
              <a:rPr lang="en-US"/>
              <a:t> </a:t>
            </a:r>
          </a:p>
        </p:txBody>
      </p:sp>
    </p:spTree>
    <p:extLst>
      <p:ext uri="{BB962C8B-B14F-4D97-AF65-F5344CB8AC3E}">
        <p14:creationId xmlns:p14="http://schemas.microsoft.com/office/powerpoint/2010/main" val="2420068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02">
          <p15:clr>
            <a:srgbClr val="FBAE40"/>
          </p15:clr>
        </p15:guide>
        <p15:guide id="4" pos="7378">
          <p15:clr>
            <a:srgbClr val="FBAE40"/>
          </p15:clr>
        </p15:guide>
        <p15:guide id="5" orient="horz" pos="890">
          <p15:clr>
            <a:srgbClr val="FBAE40"/>
          </p15:clr>
        </p15:guide>
        <p15:guide id="6" orient="horz" pos="3929">
          <p15:clr>
            <a:srgbClr val="FBAE40"/>
          </p15:clr>
        </p15:guide>
        <p15:guide id="7" orient="horz" pos="413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5DCA218-40E4-4CE7-BACD-6DD157817C3E}"/>
              </a:ext>
            </a:extLst>
          </p:cNvPr>
          <p:cNvSpPr>
            <a:spLocks noGrp="1"/>
          </p:cNvSpPr>
          <p:nvPr>
            <p:ph type="body" idx="1" hasCustomPrompt="1"/>
          </p:nvPr>
        </p:nvSpPr>
        <p:spPr>
          <a:xfrm>
            <a:off x="5883153" y="697793"/>
            <a:ext cx="5924550" cy="5349243"/>
          </a:xfrm>
          <a:prstGeom prst="rect">
            <a:avLst/>
          </a:prstGeom>
        </p:spPr>
        <p:txBody>
          <a:bodyPr/>
          <a:lstStyle>
            <a:lvl1pPr marL="342900" indent="-342900">
              <a:lnSpc>
                <a:spcPct val="200000"/>
              </a:lnSpc>
              <a:buSzPct val="99000"/>
              <a:buFontTx/>
              <a:buBlip>
                <a:blip r:embed="rId2"/>
              </a:buBlip>
              <a:defRPr sz="2400">
                <a:solidFill>
                  <a:srgbClr val="0F0F0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Agenda 1</a:t>
            </a:r>
          </a:p>
          <a:p>
            <a:pPr lvl="0"/>
            <a:r>
              <a:rPr lang="en-US"/>
              <a:t>Agenda 2</a:t>
            </a:r>
          </a:p>
          <a:p>
            <a:pPr lvl="0"/>
            <a:r>
              <a:rPr lang="en-US"/>
              <a:t>Agenda 3</a:t>
            </a:r>
          </a:p>
          <a:p>
            <a:pPr lvl="0"/>
            <a:r>
              <a:rPr lang="en-US"/>
              <a:t>Agenda 4</a:t>
            </a:r>
          </a:p>
          <a:p>
            <a:pPr lvl="0"/>
            <a:r>
              <a:rPr lang="en-US"/>
              <a:t>Agenda 5</a:t>
            </a:r>
          </a:p>
        </p:txBody>
      </p:sp>
      <p:pic>
        <p:nvPicPr>
          <p:cNvPr id="7" name="Graphic 6">
            <a:extLst>
              <a:ext uri="{FF2B5EF4-FFF2-40B4-BE49-F238E27FC236}">
                <a16:creationId xmlns:a16="http://schemas.microsoft.com/office/drawing/2014/main" id="{A586085B-A8BD-406F-AC96-7C03FBFA16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5257800" cy="6857999"/>
          </a:xfrm>
          <a:prstGeom prst="rect">
            <a:avLst/>
          </a:prstGeom>
        </p:spPr>
      </p:pic>
      <p:sp>
        <p:nvSpPr>
          <p:cNvPr id="2" name="Title 1">
            <a:extLst>
              <a:ext uri="{FF2B5EF4-FFF2-40B4-BE49-F238E27FC236}">
                <a16:creationId xmlns:a16="http://schemas.microsoft.com/office/drawing/2014/main" id="{B7997CB0-C2B5-4B08-8662-D088944A5616}"/>
              </a:ext>
            </a:extLst>
          </p:cNvPr>
          <p:cNvSpPr>
            <a:spLocks noGrp="1"/>
          </p:cNvSpPr>
          <p:nvPr>
            <p:ph type="title" hasCustomPrompt="1"/>
          </p:nvPr>
        </p:nvSpPr>
        <p:spPr>
          <a:xfrm>
            <a:off x="879475" y="2876378"/>
            <a:ext cx="4283075" cy="1105245"/>
          </a:xfrm>
          <a:prstGeom prst="rect">
            <a:avLst/>
          </a:prstGeom>
        </p:spPr>
        <p:txBody>
          <a:bodyPr anchor="b">
            <a:normAutofit/>
          </a:bodyPr>
          <a:lstStyle>
            <a:lvl1pPr>
              <a:defRPr sz="6000" b="1">
                <a:solidFill>
                  <a:schemeClr val="bg1"/>
                </a:solidFill>
                <a:latin typeface="Montserrat" panose="00000500000000000000" pitchFamily="50" charset="0"/>
              </a:defRPr>
            </a:lvl1pPr>
          </a:lstStyle>
          <a:p>
            <a:r>
              <a:rPr lang="en-US"/>
              <a:t>Agenda</a:t>
            </a:r>
          </a:p>
        </p:txBody>
      </p:sp>
      <p:pic>
        <p:nvPicPr>
          <p:cNvPr id="8" name="Graphic 7">
            <a:extLst>
              <a:ext uri="{FF2B5EF4-FFF2-40B4-BE49-F238E27FC236}">
                <a16:creationId xmlns:a16="http://schemas.microsoft.com/office/drawing/2014/main" id="{84E78379-5DDB-45AD-94B1-2A1ADCF960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6812281"/>
            <a:ext cx="12192000" cy="45719"/>
          </a:xfrm>
          <a:prstGeom prst="rect">
            <a:avLst/>
          </a:prstGeom>
        </p:spPr>
      </p:pic>
      <p:pic>
        <p:nvPicPr>
          <p:cNvPr id="9" name="Graphic 8">
            <a:extLst>
              <a:ext uri="{FF2B5EF4-FFF2-40B4-BE49-F238E27FC236}">
                <a16:creationId xmlns:a16="http://schemas.microsoft.com/office/drawing/2014/main" id="{AB70F692-E913-4B06-8AE8-F3759C767C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29251" y="6531843"/>
            <a:ext cx="1954530" cy="229559"/>
          </a:xfrm>
          <a:prstGeom prst="rect">
            <a:avLst/>
          </a:prstGeom>
        </p:spPr>
      </p:pic>
      <p:sp>
        <p:nvSpPr>
          <p:cNvPr id="18" name="Footer Placeholder 5">
            <a:extLst>
              <a:ext uri="{FF2B5EF4-FFF2-40B4-BE49-F238E27FC236}">
                <a16:creationId xmlns:a16="http://schemas.microsoft.com/office/drawing/2014/main" id="{77A552FC-CCAF-432C-885C-AA93D351CEA1}"/>
              </a:ext>
            </a:extLst>
          </p:cNvPr>
          <p:cNvSpPr>
            <a:spLocks noGrp="1"/>
          </p:cNvSpPr>
          <p:nvPr>
            <p:ph type="ftr" sz="quarter" idx="3"/>
          </p:nvPr>
        </p:nvSpPr>
        <p:spPr>
          <a:xfrm>
            <a:off x="10359130" y="6556148"/>
            <a:ext cx="1841818" cy="254799"/>
          </a:xfrm>
          <a:prstGeom prst="rect">
            <a:avLst/>
          </a:prstGeom>
        </p:spPr>
        <p:txBody>
          <a:bodyPr/>
          <a:lstStyle>
            <a:lvl1pPr algn="r">
              <a:defRPr sz="900" b="0">
                <a:solidFill>
                  <a:schemeClr val="accent3">
                    <a:lumMod val="50000"/>
                  </a:schemeClr>
                </a:solidFill>
                <a:latin typeface="Montserrat Medium" panose="00000600000000000000" pitchFamily="50" charset="0"/>
              </a:defRPr>
            </a:lvl1pPr>
          </a:lstStyle>
          <a:p>
            <a:r>
              <a:rPr lang="en-US"/>
              <a:t>Proprietary and Confidential</a:t>
            </a:r>
          </a:p>
        </p:txBody>
      </p:sp>
      <p:sp>
        <p:nvSpPr>
          <p:cNvPr id="10" name="Slide Number Placeholder 6">
            <a:extLst>
              <a:ext uri="{FF2B5EF4-FFF2-40B4-BE49-F238E27FC236}">
                <a16:creationId xmlns:a16="http://schemas.microsoft.com/office/drawing/2014/main" id="{A1D4F3DE-4DCD-4F0A-90EA-6349A0161147}"/>
              </a:ext>
            </a:extLst>
          </p:cNvPr>
          <p:cNvSpPr>
            <a:spLocks noGrp="1"/>
          </p:cNvSpPr>
          <p:nvPr>
            <p:ph type="sldNum" sz="quarter" idx="4"/>
          </p:nvPr>
        </p:nvSpPr>
        <p:spPr>
          <a:xfrm>
            <a:off x="8717280" y="6519035"/>
            <a:ext cx="546416" cy="254799"/>
          </a:xfrm>
          <a:prstGeom prst="rect">
            <a:avLst/>
          </a:prstGeom>
        </p:spPr>
        <p:txBody>
          <a:bodyPr anchor="b"/>
          <a:lstStyle>
            <a:lvl1pPr>
              <a:defRPr b="1">
                <a:solidFill>
                  <a:schemeClr val="accent3">
                    <a:lumMod val="50000"/>
                  </a:schemeClr>
                </a:solidFill>
                <a:latin typeface="Montserrat" panose="00000500000000000000" pitchFamily="50" charset="0"/>
              </a:defRPr>
            </a:lvl1pPr>
          </a:lstStyle>
          <a:p>
            <a:fld id="{3DD8A316-1690-4C62-9DF0-0D0BBB2020CF}" type="slidenum">
              <a:rPr lang="en-US" smtClean="0"/>
              <a:pPr/>
              <a:t>‹#›</a:t>
            </a:fld>
            <a:r>
              <a:rPr lang="en-US"/>
              <a:t> </a:t>
            </a:r>
          </a:p>
        </p:txBody>
      </p:sp>
    </p:spTree>
    <p:extLst>
      <p:ext uri="{BB962C8B-B14F-4D97-AF65-F5344CB8AC3E}">
        <p14:creationId xmlns:p14="http://schemas.microsoft.com/office/powerpoint/2010/main" val="1324552161"/>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eader_White_1">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0041AAAA-31C1-414B-BFE7-1D15513B69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6812281"/>
            <a:ext cx="12192000" cy="45719"/>
          </a:xfrm>
          <a:prstGeom prst="rect">
            <a:avLst/>
          </a:prstGeom>
        </p:spPr>
      </p:pic>
      <p:sp>
        <p:nvSpPr>
          <p:cNvPr id="30" name="Title 1">
            <a:extLst>
              <a:ext uri="{FF2B5EF4-FFF2-40B4-BE49-F238E27FC236}">
                <a16:creationId xmlns:a16="http://schemas.microsoft.com/office/drawing/2014/main" id="{D4EE344B-672D-408B-A59B-07CA570DA0A0}"/>
              </a:ext>
            </a:extLst>
          </p:cNvPr>
          <p:cNvSpPr>
            <a:spLocks noGrp="1"/>
          </p:cNvSpPr>
          <p:nvPr>
            <p:ph type="title" hasCustomPrompt="1"/>
          </p:nvPr>
        </p:nvSpPr>
        <p:spPr>
          <a:xfrm>
            <a:off x="479425" y="96598"/>
            <a:ext cx="11233150" cy="869560"/>
          </a:xfrm>
          <a:prstGeom prst="rect">
            <a:avLst/>
          </a:prstGeom>
        </p:spPr>
        <p:txBody>
          <a:bodyPr anchor="b">
            <a:normAutofit/>
          </a:bodyPr>
          <a:lstStyle>
            <a:lvl1pPr>
              <a:defRPr sz="2800" b="1" baseline="0">
                <a:solidFill>
                  <a:schemeClr val="accent3">
                    <a:lumMod val="75000"/>
                  </a:schemeClr>
                </a:solidFill>
                <a:latin typeface="+mn-lt"/>
              </a:defRPr>
            </a:lvl1pPr>
          </a:lstStyle>
          <a:p>
            <a:r>
              <a:rPr lang="en-US"/>
              <a:t>CLICK TO EDIT MASTER TITLE STYLE</a:t>
            </a:r>
          </a:p>
        </p:txBody>
      </p:sp>
      <p:sp>
        <p:nvSpPr>
          <p:cNvPr id="31" name="Content Placeholder 2">
            <a:extLst>
              <a:ext uri="{FF2B5EF4-FFF2-40B4-BE49-F238E27FC236}">
                <a16:creationId xmlns:a16="http://schemas.microsoft.com/office/drawing/2014/main" id="{66813321-760C-4916-98DC-431761457EFF}"/>
              </a:ext>
            </a:extLst>
          </p:cNvPr>
          <p:cNvSpPr>
            <a:spLocks noGrp="1"/>
          </p:cNvSpPr>
          <p:nvPr>
            <p:ph idx="1"/>
          </p:nvPr>
        </p:nvSpPr>
        <p:spPr>
          <a:xfrm>
            <a:off x="479425" y="1412874"/>
            <a:ext cx="11233149" cy="4937126"/>
          </a:xfrm>
          <a:prstGeom prst="rect">
            <a:avLst/>
          </a:prstGeom>
        </p:spPr>
        <p:txBody>
          <a:bodyPr>
            <a:normAutofit/>
          </a:bodyPr>
          <a:lstStyle>
            <a:lvl1pPr marL="0" indent="0">
              <a:buNone/>
              <a:defRPr sz="1800">
                <a:solidFill>
                  <a:srgbClr val="0F0F0F"/>
                </a:solidFill>
              </a:defRPr>
            </a:lvl1pPr>
            <a:lvl2pPr>
              <a:defRPr sz="1800">
                <a:solidFill>
                  <a:srgbClr val="0F0F0F"/>
                </a:solidFill>
              </a:defRPr>
            </a:lvl2pPr>
            <a:lvl3pPr>
              <a:defRPr sz="1800">
                <a:solidFill>
                  <a:srgbClr val="0F0F0F"/>
                </a:solidFill>
              </a:defRPr>
            </a:lvl3pPr>
            <a:lvl4pPr>
              <a:defRPr sz="1800">
                <a:solidFill>
                  <a:srgbClr val="0F0F0F"/>
                </a:solidFill>
              </a:defRPr>
            </a:lvl4pPr>
            <a:lvl5pPr>
              <a:defRPr sz="1800">
                <a:solidFill>
                  <a:srgbClr val="0F0F0F"/>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2" name="Graphic 31">
            <a:extLst>
              <a:ext uri="{FF2B5EF4-FFF2-40B4-BE49-F238E27FC236}">
                <a16:creationId xmlns:a16="http://schemas.microsoft.com/office/drawing/2014/main" id="{188FDBA8-21AD-49C3-B31A-7003878B82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816" y="6543923"/>
            <a:ext cx="1964504" cy="230731"/>
          </a:xfrm>
          <a:prstGeom prst="rect">
            <a:avLst/>
          </a:prstGeom>
        </p:spPr>
      </p:pic>
      <p:sp>
        <p:nvSpPr>
          <p:cNvPr id="8" name="Slide Number Placeholder 6">
            <a:extLst>
              <a:ext uri="{FF2B5EF4-FFF2-40B4-BE49-F238E27FC236}">
                <a16:creationId xmlns:a16="http://schemas.microsoft.com/office/drawing/2014/main" id="{C39DB48B-A1BE-48FE-A5A4-A01DED35EC10}"/>
              </a:ext>
            </a:extLst>
          </p:cNvPr>
          <p:cNvSpPr>
            <a:spLocks noGrp="1"/>
          </p:cNvSpPr>
          <p:nvPr>
            <p:ph type="sldNum" sz="quarter" idx="4"/>
          </p:nvPr>
        </p:nvSpPr>
        <p:spPr>
          <a:xfrm>
            <a:off x="5783580" y="6519035"/>
            <a:ext cx="546416" cy="254799"/>
          </a:xfrm>
          <a:prstGeom prst="rect">
            <a:avLst/>
          </a:prstGeom>
        </p:spPr>
        <p:txBody>
          <a:bodyPr anchor="b"/>
          <a:lstStyle>
            <a:lvl1pPr>
              <a:defRPr b="1">
                <a:solidFill>
                  <a:schemeClr val="accent3">
                    <a:lumMod val="75000"/>
                  </a:schemeClr>
                </a:solidFill>
                <a:latin typeface="Montserrat" panose="00000500000000000000" pitchFamily="50" charset="0"/>
              </a:defRPr>
            </a:lvl1pPr>
          </a:lstStyle>
          <a:p>
            <a:fld id="{3DD8A316-1690-4C62-9DF0-0D0BBB2020CF}" type="slidenum">
              <a:rPr lang="en-US" sz="900" smtClean="0"/>
              <a:pPr/>
              <a:t>‹#›</a:t>
            </a:fld>
            <a:r>
              <a:rPr lang="en-US"/>
              <a:t> </a:t>
            </a:r>
          </a:p>
        </p:txBody>
      </p:sp>
      <p:sp>
        <p:nvSpPr>
          <p:cNvPr id="34" name="Footer Placeholder 5">
            <a:extLst>
              <a:ext uri="{FF2B5EF4-FFF2-40B4-BE49-F238E27FC236}">
                <a16:creationId xmlns:a16="http://schemas.microsoft.com/office/drawing/2014/main" id="{9E31AE58-6779-4F15-90CE-AB8FA8598CD6}"/>
              </a:ext>
            </a:extLst>
          </p:cNvPr>
          <p:cNvSpPr>
            <a:spLocks noGrp="1"/>
          </p:cNvSpPr>
          <p:nvPr>
            <p:ph type="ftr" sz="quarter" idx="3"/>
          </p:nvPr>
        </p:nvSpPr>
        <p:spPr>
          <a:xfrm>
            <a:off x="10359130" y="6556148"/>
            <a:ext cx="1841818" cy="254799"/>
          </a:xfrm>
          <a:prstGeom prst="rect">
            <a:avLst/>
          </a:prstGeom>
        </p:spPr>
        <p:txBody>
          <a:bodyPr/>
          <a:lstStyle>
            <a:lvl1pPr algn="r">
              <a:defRPr sz="900" b="0">
                <a:solidFill>
                  <a:schemeClr val="accent3">
                    <a:lumMod val="75000"/>
                  </a:schemeClr>
                </a:solidFill>
                <a:latin typeface="Montserrat Medium" panose="00000600000000000000" pitchFamily="50" charset="0"/>
              </a:defRPr>
            </a:lvl1pPr>
          </a:lstStyle>
          <a:p>
            <a:r>
              <a:rPr lang="en-US"/>
              <a:t>Proprietary and Confidential</a:t>
            </a:r>
          </a:p>
        </p:txBody>
      </p:sp>
    </p:spTree>
    <p:extLst>
      <p:ext uri="{BB962C8B-B14F-4D97-AF65-F5344CB8AC3E}">
        <p14:creationId xmlns:p14="http://schemas.microsoft.com/office/powerpoint/2010/main" val="2512949751"/>
      </p:ext>
    </p:extLst>
  </p:cSld>
  <p:clrMapOvr>
    <a:masterClrMapping/>
  </p:clrMapOvr>
  <p:hf hdr="0" dt="0"/>
  <p:extLst>
    <p:ext uri="{DCECCB84-F9BA-43D5-87BE-67443E8EF086}">
      <p15:sldGuideLst xmlns:p15="http://schemas.microsoft.com/office/powerpoint/2012/main">
        <p15:guide id="7" orient="horz" pos="43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_Dark">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BB33C1B-2DC0-4538-978E-0386537E34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
            <a:ext cx="12192000" cy="6849250"/>
          </a:xfrm>
          <a:prstGeom prst="rect">
            <a:avLst/>
          </a:prstGeom>
        </p:spPr>
      </p:pic>
      <p:pic>
        <p:nvPicPr>
          <p:cNvPr id="3" name="Graphic 2">
            <a:extLst>
              <a:ext uri="{FF2B5EF4-FFF2-40B4-BE49-F238E27FC236}">
                <a16:creationId xmlns:a16="http://schemas.microsoft.com/office/drawing/2014/main" id="{A4020A09-2140-44CB-97AC-1862F0047A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6812281"/>
            <a:ext cx="12192000" cy="45719"/>
          </a:xfrm>
          <a:prstGeom prst="rect">
            <a:avLst/>
          </a:prstGeom>
        </p:spPr>
      </p:pic>
      <p:pic>
        <p:nvPicPr>
          <p:cNvPr id="4" name="Graphic 3">
            <a:extLst>
              <a:ext uri="{FF2B5EF4-FFF2-40B4-BE49-F238E27FC236}">
                <a16:creationId xmlns:a16="http://schemas.microsoft.com/office/drawing/2014/main" id="{2C844915-8D3B-44AC-AB17-0991DA67D8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6812281"/>
            <a:ext cx="12192000" cy="45719"/>
          </a:xfrm>
          <a:prstGeom prst="rect">
            <a:avLst/>
          </a:prstGeom>
        </p:spPr>
      </p:pic>
      <p:pic>
        <p:nvPicPr>
          <p:cNvPr id="5" name="Graphic 4">
            <a:extLst>
              <a:ext uri="{FF2B5EF4-FFF2-40B4-BE49-F238E27FC236}">
                <a16:creationId xmlns:a16="http://schemas.microsoft.com/office/drawing/2014/main" id="{F8D2B737-967E-4662-AC14-0967B987BC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17" y="6541115"/>
            <a:ext cx="1964503" cy="235101"/>
          </a:xfrm>
          <a:prstGeom prst="rect">
            <a:avLst/>
          </a:prstGeom>
        </p:spPr>
      </p:pic>
      <p:sp>
        <p:nvSpPr>
          <p:cNvPr id="7" name="Footer Placeholder 5">
            <a:extLst>
              <a:ext uri="{FF2B5EF4-FFF2-40B4-BE49-F238E27FC236}">
                <a16:creationId xmlns:a16="http://schemas.microsoft.com/office/drawing/2014/main" id="{F9E5357A-24A3-4D5F-8F91-C6C93D2CC5DC}"/>
              </a:ext>
            </a:extLst>
          </p:cNvPr>
          <p:cNvSpPr>
            <a:spLocks noGrp="1"/>
          </p:cNvSpPr>
          <p:nvPr>
            <p:ph type="ftr" sz="quarter" idx="3"/>
          </p:nvPr>
        </p:nvSpPr>
        <p:spPr>
          <a:xfrm>
            <a:off x="10359130" y="6556148"/>
            <a:ext cx="1841818" cy="254799"/>
          </a:xfrm>
          <a:prstGeom prst="rect">
            <a:avLst/>
          </a:prstGeom>
        </p:spPr>
        <p:txBody>
          <a:bodyPr/>
          <a:lstStyle>
            <a:lvl1pPr algn="r">
              <a:defRPr sz="900" b="0">
                <a:solidFill>
                  <a:schemeClr val="bg1"/>
                </a:solidFill>
                <a:latin typeface="Montserrat Medium" panose="00000600000000000000" pitchFamily="50" charset="0"/>
              </a:defRPr>
            </a:lvl1pPr>
          </a:lstStyle>
          <a:p>
            <a:r>
              <a:rPr lang="en-US"/>
              <a:t>Proprietary and Confidential</a:t>
            </a:r>
          </a:p>
        </p:txBody>
      </p:sp>
      <p:sp>
        <p:nvSpPr>
          <p:cNvPr id="9" name="Slide Number Placeholder 6">
            <a:extLst>
              <a:ext uri="{FF2B5EF4-FFF2-40B4-BE49-F238E27FC236}">
                <a16:creationId xmlns:a16="http://schemas.microsoft.com/office/drawing/2014/main" id="{77DFB139-A35D-4DF9-B5AA-F564804045DD}"/>
              </a:ext>
            </a:extLst>
          </p:cNvPr>
          <p:cNvSpPr>
            <a:spLocks noGrp="1"/>
          </p:cNvSpPr>
          <p:nvPr>
            <p:ph type="sldNum" sz="quarter" idx="4"/>
          </p:nvPr>
        </p:nvSpPr>
        <p:spPr>
          <a:xfrm>
            <a:off x="5783580" y="6519035"/>
            <a:ext cx="546416" cy="254799"/>
          </a:xfrm>
          <a:prstGeom prst="rect">
            <a:avLst/>
          </a:prstGeom>
        </p:spPr>
        <p:txBody>
          <a:bodyPr anchor="b"/>
          <a:lstStyle>
            <a:lvl1pPr>
              <a:defRPr b="1">
                <a:solidFill>
                  <a:schemeClr val="bg1"/>
                </a:solidFill>
                <a:latin typeface="Montserrat" panose="00000500000000000000" pitchFamily="50" charset="0"/>
              </a:defRPr>
            </a:lvl1pPr>
          </a:lstStyle>
          <a:p>
            <a:fld id="{3DD8A316-1690-4C62-9DF0-0D0BBB2020CF}" type="slidenum">
              <a:rPr lang="en-US" smtClean="0"/>
              <a:pPr/>
              <a:t>‹#›</a:t>
            </a:fld>
            <a:r>
              <a:rPr lang="en-US"/>
              <a:t> </a:t>
            </a:r>
          </a:p>
        </p:txBody>
      </p:sp>
    </p:spTree>
    <p:extLst>
      <p:ext uri="{BB962C8B-B14F-4D97-AF65-F5344CB8AC3E}">
        <p14:creationId xmlns:p14="http://schemas.microsoft.com/office/powerpoint/2010/main" val="323494947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lank_White">
    <p:spTree>
      <p:nvGrpSpPr>
        <p:cNvPr id="1" name=""/>
        <p:cNvGrpSpPr/>
        <p:nvPr/>
      </p:nvGrpSpPr>
      <p:grpSpPr>
        <a:xfrm>
          <a:off x="0" y="0"/>
          <a:ext cx="0" cy="0"/>
          <a:chOff x="0" y="0"/>
          <a:chExt cx="0" cy="0"/>
        </a:xfrm>
      </p:grpSpPr>
      <p:sp>
        <p:nvSpPr>
          <p:cNvPr id="3" name="Footer Placeholder 5">
            <a:extLst>
              <a:ext uri="{FF2B5EF4-FFF2-40B4-BE49-F238E27FC236}">
                <a16:creationId xmlns:a16="http://schemas.microsoft.com/office/drawing/2014/main" id="{064A154C-4517-42AE-9C71-B83A47C64B6A}"/>
              </a:ext>
            </a:extLst>
          </p:cNvPr>
          <p:cNvSpPr>
            <a:spLocks noGrp="1"/>
          </p:cNvSpPr>
          <p:nvPr>
            <p:ph type="ftr" sz="quarter" idx="3"/>
          </p:nvPr>
        </p:nvSpPr>
        <p:spPr>
          <a:xfrm>
            <a:off x="10359130" y="6556148"/>
            <a:ext cx="1841818" cy="254799"/>
          </a:xfrm>
          <a:prstGeom prst="rect">
            <a:avLst/>
          </a:prstGeom>
        </p:spPr>
        <p:txBody>
          <a:bodyPr/>
          <a:lstStyle>
            <a:lvl1pPr algn="r">
              <a:defRPr sz="900" b="0">
                <a:solidFill>
                  <a:schemeClr val="accent3">
                    <a:lumMod val="75000"/>
                  </a:schemeClr>
                </a:solidFill>
                <a:latin typeface="Montserrat Medium" panose="00000600000000000000" pitchFamily="50" charset="0"/>
              </a:defRPr>
            </a:lvl1pPr>
          </a:lstStyle>
          <a:p>
            <a:r>
              <a:rPr lang="en-US"/>
              <a:t>Proprietary and Confidential</a:t>
            </a:r>
          </a:p>
        </p:txBody>
      </p:sp>
      <p:pic>
        <p:nvPicPr>
          <p:cNvPr id="4" name="Graphic 3">
            <a:extLst>
              <a:ext uri="{FF2B5EF4-FFF2-40B4-BE49-F238E27FC236}">
                <a16:creationId xmlns:a16="http://schemas.microsoft.com/office/drawing/2014/main" id="{A49618D9-E347-406B-8478-2C149D214D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6812281"/>
            <a:ext cx="12192000" cy="45719"/>
          </a:xfrm>
          <a:prstGeom prst="rect">
            <a:avLst/>
          </a:prstGeom>
        </p:spPr>
      </p:pic>
      <p:sp>
        <p:nvSpPr>
          <p:cNvPr id="5" name="Slide Number Placeholder 6">
            <a:extLst>
              <a:ext uri="{FF2B5EF4-FFF2-40B4-BE49-F238E27FC236}">
                <a16:creationId xmlns:a16="http://schemas.microsoft.com/office/drawing/2014/main" id="{642F62DD-69EF-42E2-B5C6-0B0D49F6DAA6}"/>
              </a:ext>
            </a:extLst>
          </p:cNvPr>
          <p:cNvSpPr>
            <a:spLocks noGrp="1"/>
          </p:cNvSpPr>
          <p:nvPr>
            <p:ph type="sldNum" sz="quarter" idx="4"/>
          </p:nvPr>
        </p:nvSpPr>
        <p:spPr>
          <a:xfrm>
            <a:off x="5783580" y="6519035"/>
            <a:ext cx="546416" cy="254799"/>
          </a:xfrm>
          <a:prstGeom prst="rect">
            <a:avLst/>
          </a:prstGeom>
        </p:spPr>
        <p:txBody>
          <a:bodyPr anchor="b"/>
          <a:lstStyle>
            <a:lvl1pPr>
              <a:defRPr b="1">
                <a:solidFill>
                  <a:schemeClr val="accent3">
                    <a:lumMod val="75000"/>
                  </a:schemeClr>
                </a:solidFill>
                <a:latin typeface="Montserrat" panose="00000500000000000000" pitchFamily="50" charset="0"/>
              </a:defRPr>
            </a:lvl1pPr>
          </a:lstStyle>
          <a:p>
            <a:fld id="{3DD8A316-1690-4C62-9DF0-0D0BBB2020CF}" type="slidenum">
              <a:rPr lang="en-US" sz="900" smtClean="0"/>
              <a:pPr/>
              <a:t>‹#›</a:t>
            </a:fld>
            <a:r>
              <a:rPr lang="en-US"/>
              <a:t> </a:t>
            </a:r>
          </a:p>
        </p:txBody>
      </p:sp>
    </p:spTree>
    <p:extLst>
      <p:ext uri="{BB962C8B-B14F-4D97-AF65-F5344CB8AC3E}">
        <p14:creationId xmlns:p14="http://schemas.microsoft.com/office/powerpoint/2010/main" val="2420068582"/>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302">
          <p15:clr>
            <a:srgbClr val="FBAE40"/>
          </p15:clr>
        </p15:guide>
        <p15:guide id="4" pos="7378">
          <p15:clr>
            <a:srgbClr val="FBAE40"/>
          </p15:clr>
        </p15:guide>
        <p15:guide id="5" orient="horz" pos="890">
          <p15:clr>
            <a:srgbClr val="FBAE40"/>
          </p15:clr>
        </p15:guide>
        <p15:guide id="6" orient="horz" pos="3929">
          <p15:clr>
            <a:srgbClr val="FBAE40"/>
          </p15:clr>
        </p15:guide>
        <p15:guide id="7" orient="horz" pos="413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0E248BC-DFA0-4159-B024-E4E129B05E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66313"/>
          </a:xfrm>
          <a:prstGeom prst="rect">
            <a:avLst/>
          </a:prstGeom>
        </p:spPr>
      </p:pic>
      <p:sp>
        <p:nvSpPr>
          <p:cNvPr id="2" name="Title 1">
            <a:extLst>
              <a:ext uri="{FF2B5EF4-FFF2-40B4-BE49-F238E27FC236}">
                <a16:creationId xmlns:a16="http://schemas.microsoft.com/office/drawing/2014/main" id="{D48F18C0-98D8-423B-BE67-1346CAC03294}"/>
              </a:ext>
            </a:extLst>
          </p:cNvPr>
          <p:cNvSpPr>
            <a:spLocks noGrp="1"/>
          </p:cNvSpPr>
          <p:nvPr>
            <p:ph type="ctrTitle" hasCustomPrompt="1"/>
          </p:nvPr>
        </p:nvSpPr>
        <p:spPr>
          <a:xfrm>
            <a:off x="1299711" y="2560473"/>
            <a:ext cx="10246667" cy="1386417"/>
          </a:xfrm>
          <a:prstGeom prst="rect">
            <a:avLst/>
          </a:prstGeom>
        </p:spPr>
        <p:txBody>
          <a:bodyPr anchor="t">
            <a:noAutofit/>
          </a:bodyPr>
          <a:lstStyle>
            <a:lvl1pPr algn="l">
              <a:defRPr sz="4200" b="1">
                <a:solidFill>
                  <a:schemeClr val="bg1"/>
                </a:solidFill>
                <a:latin typeface="Montserrat" panose="00000500000000000000" pitchFamily="50" charset="0"/>
              </a:defRPr>
            </a:lvl1pPr>
          </a:lstStyle>
          <a:p>
            <a:r>
              <a:rPr lang="en-US"/>
              <a:t>SECTION TITLE</a:t>
            </a:r>
          </a:p>
        </p:txBody>
      </p:sp>
      <p:sp>
        <p:nvSpPr>
          <p:cNvPr id="3" name="Subtitle 2">
            <a:extLst>
              <a:ext uri="{FF2B5EF4-FFF2-40B4-BE49-F238E27FC236}">
                <a16:creationId xmlns:a16="http://schemas.microsoft.com/office/drawing/2014/main" id="{B8DE6D53-C0F6-405D-B7E3-D1D7629008D5}"/>
              </a:ext>
            </a:extLst>
          </p:cNvPr>
          <p:cNvSpPr>
            <a:spLocks noGrp="1"/>
          </p:cNvSpPr>
          <p:nvPr>
            <p:ph type="subTitle" idx="1" hasCustomPrompt="1"/>
          </p:nvPr>
        </p:nvSpPr>
        <p:spPr>
          <a:xfrm>
            <a:off x="1299711" y="4073237"/>
            <a:ext cx="9144000" cy="734417"/>
          </a:xfrm>
          <a:prstGeom prst="rect">
            <a:avLst/>
          </a:prstGeom>
        </p:spPr>
        <p:txBody>
          <a:bodyPr>
            <a:normAutofit/>
          </a:bodyPr>
          <a:lstStyle>
            <a:lvl1pPr marL="0" indent="0" algn="l">
              <a:buNone/>
              <a:defRPr sz="2800">
                <a:solidFill>
                  <a:schemeClr val="bg1"/>
                </a:solidFill>
                <a:latin typeface="Montserrat"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a:t>
            </a:r>
          </a:p>
        </p:txBody>
      </p:sp>
      <p:pic>
        <p:nvPicPr>
          <p:cNvPr id="9" name="Graphic 8">
            <a:extLst>
              <a:ext uri="{FF2B5EF4-FFF2-40B4-BE49-F238E27FC236}">
                <a16:creationId xmlns:a16="http://schemas.microsoft.com/office/drawing/2014/main" id="{AE4059DC-15DF-481A-807E-F1C09ED891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4888" y="3518190"/>
            <a:ext cx="125172" cy="962023"/>
          </a:xfrm>
          <a:prstGeom prst="rect">
            <a:avLst/>
          </a:prstGeom>
        </p:spPr>
      </p:pic>
      <p:pic>
        <p:nvPicPr>
          <p:cNvPr id="11" name="Graphic 10">
            <a:extLst>
              <a:ext uri="{FF2B5EF4-FFF2-40B4-BE49-F238E27FC236}">
                <a16:creationId xmlns:a16="http://schemas.microsoft.com/office/drawing/2014/main" id="{03B41702-5EA6-4DB1-B226-B0CF190494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4888" y="2641893"/>
            <a:ext cx="125172" cy="962023"/>
          </a:xfrm>
          <a:prstGeom prst="rect">
            <a:avLst/>
          </a:prstGeom>
        </p:spPr>
      </p:pic>
      <p:pic>
        <p:nvPicPr>
          <p:cNvPr id="8" name="Graphic 7">
            <a:extLst>
              <a:ext uri="{FF2B5EF4-FFF2-40B4-BE49-F238E27FC236}">
                <a16:creationId xmlns:a16="http://schemas.microsoft.com/office/drawing/2014/main" id="{FF12B139-865B-4F57-92B8-2FE52EEEE5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6812281"/>
            <a:ext cx="12192000" cy="45719"/>
          </a:xfrm>
          <a:prstGeom prst="rect">
            <a:avLst/>
          </a:prstGeom>
        </p:spPr>
      </p:pic>
      <p:sp>
        <p:nvSpPr>
          <p:cNvPr id="12" name="Footer Placeholder 5">
            <a:extLst>
              <a:ext uri="{FF2B5EF4-FFF2-40B4-BE49-F238E27FC236}">
                <a16:creationId xmlns:a16="http://schemas.microsoft.com/office/drawing/2014/main" id="{864C1600-844A-42BA-8604-628A151F00A2}"/>
              </a:ext>
            </a:extLst>
          </p:cNvPr>
          <p:cNvSpPr>
            <a:spLocks noGrp="1"/>
          </p:cNvSpPr>
          <p:nvPr>
            <p:ph type="ftr" sz="quarter" idx="3"/>
          </p:nvPr>
        </p:nvSpPr>
        <p:spPr>
          <a:xfrm>
            <a:off x="10359130" y="6556148"/>
            <a:ext cx="1841818" cy="254799"/>
          </a:xfrm>
          <a:prstGeom prst="rect">
            <a:avLst/>
          </a:prstGeom>
        </p:spPr>
        <p:txBody>
          <a:bodyPr/>
          <a:lstStyle>
            <a:lvl1pPr algn="r">
              <a:defRPr sz="900" b="0">
                <a:solidFill>
                  <a:schemeClr val="bg1"/>
                </a:solidFill>
                <a:latin typeface="Montserrat Medium" panose="00000600000000000000" pitchFamily="50" charset="0"/>
              </a:defRPr>
            </a:lvl1pPr>
          </a:lstStyle>
          <a:p>
            <a:r>
              <a:rPr lang="en-US"/>
              <a:t>Proprietary and Confidential</a:t>
            </a:r>
          </a:p>
        </p:txBody>
      </p:sp>
      <p:sp>
        <p:nvSpPr>
          <p:cNvPr id="13" name="Slide Number Placeholder 6">
            <a:extLst>
              <a:ext uri="{FF2B5EF4-FFF2-40B4-BE49-F238E27FC236}">
                <a16:creationId xmlns:a16="http://schemas.microsoft.com/office/drawing/2014/main" id="{17CDAC6B-A1DE-4F14-837C-A42B877A3DEB}"/>
              </a:ext>
            </a:extLst>
          </p:cNvPr>
          <p:cNvSpPr>
            <a:spLocks noGrp="1"/>
          </p:cNvSpPr>
          <p:nvPr>
            <p:ph type="sldNum" sz="quarter" idx="4"/>
          </p:nvPr>
        </p:nvSpPr>
        <p:spPr>
          <a:xfrm>
            <a:off x="5783580" y="6519035"/>
            <a:ext cx="546416" cy="254799"/>
          </a:xfrm>
          <a:prstGeom prst="rect">
            <a:avLst/>
          </a:prstGeom>
        </p:spPr>
        <p:txBody>
          <a:bodyPr anchor="b"/>
          <a:lstStyle>
            <a:lvl1pPr>
              <a:defRPr b="1">
                <a:solidFill>
                  <a:schemeClr val="bg1"/>
                </a:solidFill>
                <a:latin typeface="Montserrat" panose="00000500000000000000" pitchFamily="50" charset="0"/>
              </a:defRPr>
            </a:lvl1pPr>
          </a:lstStyle>
          <a:p>
            <a:fld id="{3DD8A316-1690-4C62-9DF0-0D0BBB2020CF}" type="slidenum">
              <a:rPr lang="en-US" sz="900" smtClean="0"/>
              <a:pPr/>
              <a:t>‹#›</a:t>
            </a:fld>
            <a:r>
              <a:rPr lang="en-US"/>
              <a:t> </a:t>
            </a:r>
          </a:p>
        </p:txBody>
      </p:sp>
      <p:pic>
        <p:nvPicPr>
          <p:cNvPr id="14" name="Graphic 13">
            <a:extLst>
              <a:ext uri="{FF2B5EF4-FFF2-40B4-BE49-F238E27FC236}">
                <a16:creationId xmlns:a16="http://schemas.microsoft.com/office/drawing/2014/main" id="{70AC18BE-F01E-490D-AF5A-E62CB4BA5E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817" y="6541115"/>
            <a:ext cx="1964503" cy="235101"/>
          </a:xfrm>
          <a:prstGeom prst="rect">
            <a:avLst/>
          </a:prstGeom>
        </p:spPr>
      </p:pic>
    </p:spTree>
    <p:extLst>
      <p:ext uri="{BB962C8B-B14F-4D97-AF65-F5344CB8AC3E}">
        <p14:creationId xmlns:p14="http://schemas.microsoft.com/office/powerpoint/2010/main" val="2105202381"/>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ransition 1">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D568ACC4-58D2-4452-9C1F-7459033804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
            <a:ext cx="12192000" cy="6849250"/>
          </a:xfrm>
          <a:prstGeom prst="rect">
            <a:avLst/>
          </a:prstGeom>
        </p:spPr>
      </p:pic>
      <p:pic>
        <p:nvPicPr>
          <p:cNvPr id="8" name="Graphic 7">
            <a:extLst>
              <a:ext uri="{FF2B5EF4-FFF2-40B4-BE49-F238E27FC236}">
                <a16:creationId xmlns:a16="http://schemas.microsoft.com/office/drawing/2014/main" id="{77261B3F-B465-4130-AD2B-CE984FA163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6812281"/>
            <a:ext cx="12192000" cy="45719"/>
          </a:xfrm>
          <a:prstGeom prst="rect">
            <a:avLst/>
          </a:prstGeom>
        </p:spPr>
      </p:pic>
      <p:sp>
        <p:nvSpPr>
          <p:cNvPr id="3" name="Oval 2">
            <a:extLst>
              <a:ext uri="{FF2B5EF4-FFF2-40B4-BE49-F238E27FC236}">
                <a16:creationId xmlns:a16="http://schemas.microsoft.com/office/drawing/2014/main" id="{D6DF26B1-3389-45D4-B26A-2BF4FD8DE26C}"/>
              </a:ext>
            </a:extLst>
          </p:cNvPr>
          <p:cNvSpPr/>
          <p:nvPr/>
        </p:nvSpPr>
        <p:spPr>
          <a:xfrm>
            <a:off x="608135" y="1690030"/>
            <a:ext cx="2981325" cy="2981325"/>
          </a:xfrm>
          <a:prstGeom prst="ellipse">
            <a:avLst/>
          </a:prstGeom>
          <a:solidFill>
            <a:srgbClr val="F27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C4755A-70F2-49A7-9924-E513F53B2D67}"/>
              </a:ext>
            </a:extLst>
          </p:cNvPr>
          <p:cNvSpPr>
            <a:spLocks noGrp="1"/>
          </p:cNvSpPr>
          <p:nvPr>
            <p:ph type="title" hasCustomPrompt="1"/>
          </p:nvPr>
        </p:nvSpPr>
        <p:spPr>
          <a:xfrm>
            <a:off x="2250831" y="2584585"/>
            <a:ext cx="8591550" cy="1325563"/>
          </a:xfrm>
          <a:prstGeom prst="rect">
            <a:avLst/>
          </a:prstGeom>
        </p:spPr>
        <p:txBody>
          <a:bodyPr/>
          <a:lstStyle>
            <a:lvl1pPr>
              <a:defRPr>
                <a:solidFill>
                  <a:schemeClr val="bg1"/>
                </a:solidFill>
                <a:latin typeface="+mn-lt"/>
              </a:defRPr>
            </a:lvl1pPr>
          </a:lstStyle>
          <a:p>
            <a:r>
              <a:rPr lang="en-US"/>
              <a:t>TRANSTITION TITLE 1</a:t>
            </a:r>
          </a:p>
        </p:txBody>
      </p:sp>
      <p:pic>
        <p:nvPicPr>
          <p:cNvPr id="11" name="Graphic 10">
            <a:extLst>
              <a:ext uri="{FF2B5EF4-FFF2-40B4-BE49-F238E27FC236}">
                <a16:creationId xmlns:a16="http://schemas.microsoft.com/office/drawing/2014/main" id="{CD0A5BC7-F935-4FB4-A4B8-D25177EE0A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6812281"/>
            <a:ext cx="12192000" cy="45719"/>
          </a:xfrm>
          <a:prstGeom prst="rect">
            <a:avLst/>
          </a:prstGeom>
        </p:spPr>
      </p:pic>
      <p:sp>
        <p:nvSpPr>
          <p:cNvPr id="17" name="Footer Placeholder 5">
            <a:extLst>
              <a:ext uri="{FF2B5EF4-FFF2-40B4-BE49-F238E27FC236}">
                <a16:creationId xmlns:a16="http://schemas.microsoft.com/office/drawing/2014/main" id="{3425F269-2C2E-4EED-B2F5-01819FB360A2}"/>
              </a:ext>
            </a:extLst>
          </p:cNvPr>
          <p:cNvSpPr>
            <a:spLocks noGrp="1"/>
          </p:cNvSpPr>
          <p:nvPr>
            <p:ph type="ftr" sz="quarter" idx="3"/>
          </p:nvPr>
        </p:nvSpPr>
        <p:spPr>
          <a:xfrm>
            <a:off x="10359130" y="6556148"/>
            <a:ext cx="1841818" cy="254799"/>
          </a:xfrm>
          <a:prstGeom prst="rect">
            <a:avLst/>
          </a:prstGeom>
        </p:spPr>
        <p:txBody>
          <a:bodyPr/>
          <a:lstStyle>
            <a:lvl1pPr algn="r">
              <a:defRPr sz="900" b="0">
                <a:solidFill>
                  <a:schemeClr val="bg1"/>
                </a:solidFill>
                <a:latin typeface="Montserrat Medium" panose="00000600000000000000" pitchFamily="50" charset="0"/>
              </a:defRPr>
            </a:lvl1pPr>
          </a:lstStyle>
          <a:p>
            <a:r>
              <a:rPr lang="en-US"/>
              <a:t>Proprietary and Confidential</a:t>
            </a:r>
          </a:p>
        </p:txBody>
      </p:sp>
      <p:sp>
        <p:nvSpPr>
          <p:cNvPr id="10" name="Slide Number Placeholder 6">
            <a:extLst>
              <a:ext uri="{FF2B5EF4-FFF2-40B4-BE49-F238E27FC236}">
                <a16:creationId xmlns:a16="http://schemas.microsoft.com/office/drawing/2014/main" id="{8CB3396C-0205-4980-9C9D-8313E33E5031}"/>
              </a:ext>
            </a:extLst>
          </p:cNvPr>
          <p:cNvSpPr>
            <a:spLocks noGrp="1"/>
          </p:cNvSpPr>
          <p:nvPr>
            <p:ph type="sldNum" sz="quarter" idx="4"/>
          </p:nvPr>
        </p:nvSpPr>
        <p:spPr>
          <a:xfrm>
            <a:off x="5783580" y="6519035"/>
            <a:ext cx="546416" cy="254799"/>
          </a:xfrm>
          <a:prstGeom prst="rect">
            <a:avLst/>
          </a:prstGeom>
        </p:spPr>
        <p:txBody>
          <a:bodyPr anchor="b"/>
          <a:lstStyle>
            <a:lvl1pPr>
              <a:defRPr b="1">
                <a:solidFill>
                  <a:schemeClr val="bg1"/>
                </a:solidFill>
                <a:latin typeface="Montserrat" panose="00000500000000000000" pitchFamily="50" charset="0"/>
              </a:defRPr>
            </a:lvl1pPr>
          </a:lstStyle>
          <a:p>
            <a:fld id="{3DD8A316-1690-4C62-9DF0-0D0BBB2020CF}" type="slidenum">
              <a:rPr lang="en-US" sz="900" smtClean="0"/>
              <a:pPr/>
              <a:t>‹#›</a:t>
            </a:fld>
            <a:r>
              <a:rPr lang="en-US"/>
              <a:t> </a:t>
            </a:r>
          </a:p>
        </p:txBody>
      </p:sp>
      <p:pic>
        <p:nvPicPr>
          <p:cNvPr id="12" name="Graphic 11">
            <a:extLst>
              <a:ext uri="{FF2B5EF4-FFF2-40B4-BE49-F238E27FC236}">
                <a16:creationId xmlns:a16="http://schemas.microsoft.com/office/drawing/2014/main" id="{9733309F-5945-43F7-819D-6ECE6BAA5C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17" y="6541115"/>
            <a:ext cx="1964503" cy="235101"/>
          </a:xfrm>
          <a:prstGeom prst="rect">
            <a:avLst/>
          </a:prstGeom>
        </p:spPr>
      </p:pic>
    </p:spTree>
    <p:extLst>
      <p:ext uri="{BB962C8B-B14F-4D97-AF65-F5344CB8AC3E}">
        <p14:creationId xmlns:p14="http://schemas.microsoft.com/office/powerpoint/2010/main" val="1205307732"/>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ransition 2">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BFAE6C83-11BF-4891-BCE0-E305D74E4B4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9922"/>
          <a:stretch/>
        </p:blipFill>
        <p:spPr>
          <a:xfrm>
            <a:off x="0" y="-19097"/>
            <a:ext cx="12200313" cy="6877097"/>
          </a:xfrm>
          <a:prstGeom prst="rect">
            <a:avLst/>
          </a:prstGeom>
        </p:spPr>
      </p:pic>
      <p:sp>
        <p:nvSpPr>
          <p:cNvPr id="21" name="Title 1">
            <a:extLst>
              <a:ext uri="{FF2B5EF4-FFF2-40B4-BE49-F238E27FC236}">
                <a16:creationId xmlns:a16="http://schemas.microsoft.com/office/drawing/2014/main" id="{EFC8795C-7511-44EE-9227-79FE1B419BA3}"/>
              </a:ext>
            </a:extLst>
          </p:cNvPr>
          <p:cNvSpPr>
            <a:spLocks noGrp="1"/>
          </p:cNvSpPr>
          <p:nvPr>
            <p:ph type="title" hasCustomPrompt="1"/>
          </p:nvPr>
        </p:nvSpPr>
        <p:spPr>
          <a:xfrm>
            <a:off x="1485900" y="3429000"/>
            <a:ext cx="9867900" cy="1325563"/>
          </a:xfrm>
          <a:prstGeom prst="rect">
            <a:avLst/>
          </a:prstGeom>
        </p:spPr>
        <p:txBody>
          <a:bodyPr/>
          <a:lstStyle>
            <a:lvl1pPr>
              <a:defRPr>
                <a:solidFill>
                  <a:schemeClr val="bg1"/>
                </a:solidFill>
                <a:latin typeface="Montserrat" panose="00000500000000000000"/>
              </a:defRPr>
            </a:lvl1pPr>
          </a:lstStyle>
          <a:p>
            <a:r>
              <a:rPr lang="en-US"/>
              <a:t>TRANSTITION SLIDE</a:t>
            </a:r>
          </a:p>
        </p:txBody>
      </p:sp>
      <p:pic>
        <p:nvPicPr>
          <p:cNvPr id="22" name="Graphic 21">
            <a:extLst>
              <a:ext uri="{FF2B5EF4-FFF2-40B4-BE49-F238E27FC236}">
                <a16:creationId xmlns:a16="http://schemas.microsoft.com/office/drawing/2014/main" id="{754A24C4-F646-4C9F-98F6-14F78C1B95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6812281"/>
            <a:ext cx="12192000" cy="45719"/>
          </a:xfrm>
          <a:prstGeom prst="rect">
            <a:avLst/>
          </a:prstGeom>
        </p:spPr>
      </p:pic>
      <p:pic>
        <p:nvPicPr>
          <p:cNvPr id="23" name="Graphic 22">
            <a:extLst>
              <a:ext uri="{FF2B5EF4-FFF2-40B4-BE49-F238E27FC236}">
                <a16:creationId xmlns:a16="http://schemas.microsoft.com/office/drawing/2014/main" id="{5FA786B9-A740-497F-A71E-EE20B55F18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6812281"/>
            <a:ext cx="12192000" cy="45719"/>
          </a:xfrm>
          <a:prstGeom prst="rect">
            <a:avLst/>
          </a:prstGeom>
        </p:spPr>
      </p:pic>
      <p:sp>
        <p:nvSpPr>
          <p:cNvPr id="25" name="Footer Placeholder 5">
            <a:extLst>
              <a:ext uri="{FF2B5EF4-FFF2-40B4-BE49-F238E27FC236}">
                <a16:creationId xmlns:a16="http://schemas.microsoft.com/office/drawing/2014/main" id="{6160426A-393A-4651-BBE7-64A7787F9A89}"/>
              </a:ext>
            </a:extLst>
          </p:cNvPr>
          <p:cNvSpPr>
            <a:spLocks noGrp="1"/>
          </p:cNvSpPr>
          <p:nvPr>
            <p:ph type="ftr" sz="quarter" idx="3"/>
          </p:nvPr>
        </p:nvSpPr>
        <p:spPr>
          <a:xfrm>
            <a:off x="10359130" y="6556148"/>
            <a:ext cx="1841818" cy="254799"/>
          </a:xfrm>
          <a:prstGeom prst="rect">
            <a:avLst/>
          </a:prstGeom>
        </p:spPr>
        <p:txBody>
          <a:bodyPr/>
          <a:lstStyle>
            <a:lvl1pPr algn="r">
              <a:defRPr sz="900" b="0">
                <a:solidFill>
                  <a:schemeClr val="bg1"/>
                </a:solidFill>
                <a:latin typeface="Montserrat Medium" panose="00000600000000000000" pitchFamily="50" charset="0"/>
              </a:defRPr>
            </a:lvl1pPr>
          </a:lstStyle>
          <a:p>
            <a:r>
              <a:rPr lang="en-US"/>
              <a:t>Proprietary and Confidential</a:t>
            </a:r>
          </a:p>
        </p:txBody>
      </p:sp>
      <p:sp>
        <p:nvSpPr>
          <p:cNvPr id="26" name="Slide Number Placeholder 6">
            <a:extLst>
              <a:ext uri="{FF2B5EF4-FFF2-40B4-BE49-F238E27FC236}">
                <a16:creationId xmlns:a16="http://schemas.microsoft.com/office/drawing/2014/main" id="{3A7323EB-60CC-4F26-B0F7-875253D83BAB}"/>
              </a:ext>
            </a:extLst>
          </p:cNvPr>
          <p:cNvSpPr>
            <a:spLocks noGrp="1"/>
          </p:cNvSpPr>
          <p:nvPr>
            <p:ph type="sldNum" sz="quarter" idx="4"/>
          </p:nvPr>
        </p:nvSpPr>
        <p:spPr>
          <a:xfrm>
            <a:off x="5783580" y="6519035"/>
            <a:ext cx="546416" cy="254799"/>
          </a:xfrm>
          <a:prstGeom prst="rect">
            <a:avLst/>
          </a:prstGeom>
        </p:spPr>
        <p:txBody>
          <a:bodyPr anchor="b"/>
          <a:lstStyle>
            <a:lvl1pPr>
              <a:defRPr b="1">
                <a:solidFill>
                  <a:schemeClr val="bg1"/>
                </a:solidFill>
                <a:latin typeface="Montserrat" panose="00000500000000000000" pitchFamily="50" charset="0"/>
              </a:defRPr>
            </a:lvl1pPr>
          </a:lstStyle>
          <a:p>
            <a:fld id="{3DD8A316-1690-4C62-9DF0-0D0BBB2020CF}" type="slidenum">
              <a:rPr lang="en-US" sz="900" smtClean="0"/>
              <a:pPr/>
              <a:t>‹#›</a:t>
            </a:fld>
            <a:r>
              <a:rPr lang="en-US"/>
              <a:t> </a:t>
            </a:r>
          </a:p>
        </p:txBody>
      </p:sp>
      <p:pic>
        <p:nvPicPr>
          <p:cNvPr id="9" name="Graphic 8">
            <a:extLst>
              <a:ext uri="{FF2B5EF4-FFF2-40B4-BE49-F238E27FC236}">
                <a16:creationId xmlns:a16="http://schemas.microsoft.com/office/drawing/2014/main" id="{B9D71593-1DE1-4A26-8729-9DD37C0669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17" y="6541115"/>
            <a:ext cx="1964503" cy="235101"/>
          </a:xfrm>
          <a:prstGeom prst="rect">
            <a:avLst/>
          </a:prstGeom>
        </p:spPr>
      </p:pic>
    </p:spTree>
    <p:extLst>
      <p:ext uri="{BB962C8B-B14F-4D97-AF65-F5344CB8AC3E}">
        <p14:creationId xmlns:p14="http://schemas.microsoft.com/office/powerpoint/2010/main" val="2811972596"/>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hank you">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94D3349B-7EE6-4BFD-A161-2FC761FC7A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48" y="0"/>
            <a:ext cx="12192000" cy="6840501"/>
          </a:xfrm>
          <a:prstGeom prst="rect">
            <a:avLst/>
          </a:prstGeom>
        </p:spPr>
      </p:pic>
      <p:pic>
        <p:nvPicPr>
          <p:cNvPr id="23" name="Graphic 22">
            <a:extLst>
              <a:ext uri="{FF2B5EF4-FFF2-40B4-BE49-F238E27FC236}">
                <a16:creationId xmlns:a16="http://schemas.microsoft.com/office/drawing/2014/main" id="{DADE5E85-AE6B-40CA-87DB-AF346B308D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6812281"/>
            <a:ext cx="12192000" cy="45719"/>
          </a:xfrm>
          <a:prstGeom prst="rect">
            <a:avLst/>
          </a:prstGeom>
        </p:spPr>
      </p:pic>
      <p:sp>
        <p:nvSpPr>
          <p:cNvPr id="24" name="Title 1">
            <a:extLst>
              <a:ext uri="{FF2B5EF4-FFF2-40B4-BE49-F238E27FC236}">
                <a16:creationId xmlns:a16="http://schemas.microsoft.com/office/drawing/2014/main" id="{82021562-B45D-44DF-BD8C-B00243DE4DCE}"/>
              </a:ext>
            </a:extLst>
          </p:cNvPr>
          <p:cNvSpPr>
            <a:spLocks noGrp="1"/>
          </p:cNvSpPr>
          <p:nvPr>
            <p:ph type="ctrTitle" hasCustomPrompt="1"/>
          </p:nvPr>
        </p:nvSpPr>
        <p:spPr>
          <a:xfrm>
            <a:off x="5033473" y="1238870"/>
            <a:ext cx="6633920" cy="2240281"/>
          </a:xfrm>
          <a:prstGeom prst="rect">
            <a:avLst/>
          </a:prstGeom>
        </p:spPr>
        <p:txBody>
          <a:bodyPr anchor="b">
            <a:normAutofit/>
          </a:bodyPr>
          <a:lstStyle>
            <a:lvl1pPr algn="r">
              <a:defRPr sz="7200" b="1">
                <a:solidFill>
                  <a:schemeClr val="bg1"/>
                </a:solidFill>
                <a:latin typeface="Montserrat" panose="00000500000000000000" pitchFamily="50" charset="0"/>
              </a:defRPr>
            </a:lvl1pPr>
          </a:lstStyle>
          <a:p>
            <a:r>
              <a:rPr lang="en-US"/>
              <a:t>Thank you</a:t>
            </a:r>
          </a:p>
        </p:txBody>
      </p:sp>
      <p:pic>
        <p:nvPicPr>
          <p:cNvPr id="25" name="Graphic 24">
            <a:extLst>
              <a:ext uri="{FF2B5EF4-FFF2-40B4-BE49-F238E27FC236}">
                <a16:creationId xmlns:a16="http://schemas.microsoft.com/office/drawing/2014/main" id="{D7E0BE81-25B6-4358-B363-07389A661A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89248" y="6089071"/>
            <a:ext cx="5093883" cy="598276"/>
          </a:xfrm>
          <a:prstGeom prst="rect">
            <a:avLst/>
          </a:prstGeom>
        </p:spPr>
      </p:pic>
      <p:pic>
        <p:nvPicPr>
          <p:cNvPr id="26" name="Graphic 25">
            <a:extLst>
              <a:ext uri="{FF2B5EF4-FFF2-40B4-BE49-F238E27FC236}">
                <a16:creationId xmlns:a16="http://schemas.microsoft.com/office/drawing/2014/main" id="{967D55A0-8531-4476-BA49-B6267C78FD05}"/>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28953" t="6063"/>
          <a:stretch/>
        </p:blipFill>
        <p:spPr>
          <a:xfrm>
            <a:off x="-8948" y="0"/>
            <a:ext cx="2892654" cy="6858000"/>
          </a:xfrm>
          <a:prstGeom prst="rect">
            <a:avLst/>
          </a:prstGeom>
        </p:spPr>
      </p:pic>
    </p:spTree>
    <p:extLst>
      <p:ext uri="{BB962C8B-B14F-4D97-AF65-F5344CB8AC3E}">
        <p14:creationId xmlns:p14="http://schemas.microsoft.com/office/powerpoint/2010/main" val="3506230499"/>
      </p:ext>
    </p:extLst>
  </p:cSld>
  <p:clrMapOvr>
    <a:masterClrMapping/>
  </p:clrMapOvr>
  <p:hf hdr="0" dt="0"/>
  <p:extLst>
    <p:ext uri="{DCECCB84-F9BA-43D5-87BE-67443E8EF086}">
      <p15:sldGuideLst xmlns:p15="http://schemas.microsoft.com/office/powerpoint/2012/main">
        <p15:guide id="1" orient="horz" pos="2160">
          <p15:clr>
            <a:srgbClr val="FBAE40"/>
          </p15:clr>
        </p15:guide>
        <p15:guide id="2" pos="3840">
          <p15:clr>
            <a:srgbClr val="FBAE40"/>
          </p15:clr>
        </p15:guide>
        <p15:guide id="3" pos="302">
          <p15:clr>
            <a:srgbClr val="FBAE40"/>
          </p15:clr>
        </p15:guide>
        <p15:guide id="4" pos="7378">
          <p15:clr>
            <a:srgbClr val="FBAE40"/>
          </p15:clr>
        </p15:guide>
        <p15:guide id="5" orient="horz" pos="890">
          <p15:clr>
            <a:srgbClr val="FBAE40"/>
          </p15:clr>
        </p15:guide>
        <p15:guide id="6" orient="horz" pos="3929">
          <p15:clr>
            <a:srgbClr val="FBAE40"/>
          </p15:clr>
        </p15:guide>
        <p15:guide id="7" orient="horz" pos="413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0.xml"/><Relationship Id="rId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C323C2-9C0B-4A12-9629-C5581FDAE68C}"/>
              </a:ext>
            </a:extLst>
          </p:cNvPr>
          <p:cNvSpPr>
            <a:spLocks noGrp="1"/>
          </p:cNvSpPr>
          <p:nvPr>
            <p:ph type="title"/>
          </p:nvPr>
        </p:nvSpPr>
        <p:spPr>
          <a:xfrm>
            <a:off x="479425" y="96598"/>
            <a:ext cx="11233150" cy="869560"/>
          </a:xfrm>
          <a:prstGeom prst="rect">
            <a:avLst/>
          </a:prstGeom>
        </p:spPr>
        <p:txBody>
          <a:bodyPr vert="horz" lIns="91440" tIns="45720" rIns="91440" bIns="45720" rtlCol="0" anchor="b">
            <a:normAutofit/>
          </a:bodyPr>
          <a:lstStyle/>
          <a:p>
            <a:r>
              <a:rPr lang="en-US"/>
              <a:t>Click to edit Master title style</a:t>
            </a:r>
          </a:p>
        </p:txBody>
      </p:sp>
      <p:sp>
        <p:nvSpPr>
          <p:cNvPr id="5" name="Slide Number Placeholder 4">
            <a:extLst>
              <a:ext uri="{FF2B5EF4-FFF2-40B4-BE49-F238E27FC236}">
                <a16:creationId xmlns:a16="http://schemas.microsoft.com/office/drawing/2014/main" id="{B1AE96B4-C4C3-4A1E-981F-CB9ACF41DA90}"/>
              </a:ext>
            </a:extLst>
          </p:cNvPr>
          <p:cNvSpPr>
            <a:spLocks noGrp="1"/>
          </p:cNvSpPr>
          <p:nvPr>
            <p:ph type="sldNum" sz="quarter" idx="4"/>
          </p:nvPr>
        </p:nvSpPr>
        <p:spPr>
          <a:xfrm>
            <a:off x="5692391" y="6384867"/>
            <a:ext cx="515333" cy="365125"/>
          </a:xfrm>
          <a:prstGeom prst="rect">
            <a:avLst/>
          </a:prstGeom>
        </p:spPr>
        <p:txBody>
          <a:bodyPr vert="horz" lIns="91440" tIns="45720" rIns="91440" bIns="45720" rtlCol="0" anchor="b"/>
          <a:lstStyle>
            <a:lvl1pPr algn="ctr">
              <a:defRPr sz="900">
                <a:solidFill>
                  <a:schemeClr val="accent3">
                    <a:lumMod val="75000"/>
                  </a:schemeClr>
                </a:solidFill>
              </a:defRPr>
            </a:lvl1pPr>
          </a:lstStyle>
          <a:p>
            <a:fld id="{F2D3513F-7002-43DC-924B-BBE24319AA27}" type="slidenum">
              <a:rPr lang="en-IN" smtClean="0"/>
              <a:pPr/>
              <a:t>‹#›</a:t>
            </a:fld>
            <a:endParaRPr lang="en-IN"/>
          </a:p>
        </p:txBody>
      </p:sp>
      <p:sp>
        <p:nvSpPr>
          <p:cNvPr id="3" name="Text Placeholder 2">
            <a:extLst>
              <a:ext uri="{FF2B5EF4-FFF2-40B4-BE49-F238E27FC236}">
                <a16:creationId xmlns:a16="http://schemas.microsoft.com/office/drawing/2014/main" id="{1284A600-0263-483D-B8AF-73ED62F4C515}"/>
              </a:ext>
            </a:extLst>
          </p:cNvPr>
          <p:cNvSpPr>
            <a:spLocks noGrp="1"/>
          </p:cNvSpPr>
          <p:nvPr>
            <p:ph type="body" idx="1"/>
          </p:nvPr>
        </p:nvSpPr>
        <p:spPr>
          <a:xfrm>
            <a:off x="479425" y="1412875"/>
            <a:ext cx="11233150" cy="47879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DAC73A46-9FE8-476F-A46C-CB676E8CB68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816" y="6543923"/>
            <a:ext cx="1964504" cy="230731"/>
          </a:xfrm>
          <a:prstGeom prst="rect">
            <a:avLst/>
          </a:prstGeom>
        </p:spPr>
      </p:pic>
      <p:sp>
        <p:nvSpPr>
          <p:cNvPr id="9" name="Footer Placeholder 5">
            <a:extLst>
              <a:ext uri="{FF2B5EF4-FFF2-40B4-BE49-F238E27FC236}">
                <a16:creationId xmlns:a16="http://schemas.microsoft.com/office/drawing/2014/main" id="{A5099783-041D-4ACB-BF5E-922AFDC75936}"/>
              </a:ext>
            </a:extLst>
          </p:cNvPr>
          <p:cNvSpPr>
            <a:spLocks noGrp="1"/>
          </p:cNvSpPr>
          <p:nvPr>
            <p:ph type="ftr" sz="quarter" idx="3"/>
          </p:nvPr>
        </p:nvSpPr>
        <p:spPr>
          <a:xfrm>
            <a:off x="10359130" y="6556148"/>
            <a:ext cx="1841818" cy="254799"/>
          </a:xfrm>
          <a:prstGeom prst="rect">
            <a:avLst/>
          </a:prstGeom>
        </p:spPr>
        <p:txBody>
          <a:bodyPr/>
          <a:lstStyle>
            <a:lvl1pPr algn="r">
              <a:defRPr sz="900" b="0">
                <a:solidFill>
                  <a:schemeClr val="accent3">
                    <a:lumMod val="75000"/>
                  </a:schemeClr>
                </a:solidFill>
                <a:latin typeface="Montserrat Medium" panose="00000600000000000000" pitchFamily="50" charset="0"/>
              </a:defRPr>
            </a:lvl1pPr>
          </a:lstStyle>
          <a:p>
            <a:r>
              <a:rPr lang="en-US"/>
              <a:t>Proprietary and Confidential</a:t>
            </a:r>
          </a:p>
        </p:txBody>
      </p:sp>
    </p:spTree>
    <p:extLst>
      <p:ext uri="{BB962C8B-B14F-4D97-AF65-F5344CB8AC3E}">
        <p14:creationId xmlns:p14="http://schemas.microsoft.com/office/powerpoint/2010/main" val="6009933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9" r:id="rId4"/>
    <p:sldLayoutId id="2147483673" r:id="rId5"/>
    <p:sldLayoutId id="2147483675" r:id="rId6"/>
    <p:sldLayoutId id="2147483663" r:id="rId7"/>
    <p:sldLayoutId id="2147483670" r:id="rId8"/>
    <p:sldLayoutId id="2147483672" r:id="rId9"/>
  </p:sldLayoutIdLst>
  <p:hf hdr="0" dt="0"/>
  <p:txStyles>
    <p:titleStyle>
      <a:lvl1pPr algn="l" defTabSz="914400" rtl="0" eaLnBrk="1" latinLnBrk="0" hangingPunct="1">
        <a:lnSpc>
          <a:spcPct val="90000"/>
        </a:lnSpc>
        <a:spcBef>
          <a:spcPct val="0"/>
        </a:spcBef>
        <a:buNone/>
        <a:defRPr lang="en-US" sz="2800" b="1" kern="1200" cap="all" baseline="0" dirty="0">
          <a:solidFill>
            <a:schemeClr val="tx1"/>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en-US" sz="1800" kern="1200" dirty="0">
          <a:solidFill>
            <a:srgbClr val="0F0F0F"/>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en-US" sz="1800" kern="1200" dirty="0">
          <a:solidFill>
            <a:srgbClr val="0F0F0F"/>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lang="en-US" sz="1800" kern="1200" dirty="0">
          <a:solidFill>
            <a:srgbClr val="0F0F0F"/>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lang="en-US" sz="1800" kern="1200" dirty="0">
          <a:solidFill>
            <a:srgbClr val="0F0F0F"/>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lang="en-US" sz="1800" kern="1200" dirty="0">
          <a:solidFill>
            <a:srgbClr val="0F0F0F"/>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06">
          <p15:clr>
            <a:srgbClr val="F26B43"/>
          </p15:clr>
        </p15:guide>
        <p15:guide id="2" orient="horz" pos="890">
          <p15:clr>
            <a:srgbClr val="F26B43"/>
          </p15:clr>
        </p15:guide>
        <p15:guide id="3" pos="302">
          <p15:clr>
            <a:srgbClr val="F26B43"/>
          </p15:clr>
        </p15:guide>
        <p15:guide id="4" pos="737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C323C2-9C0B-4A12-9629-C5581FDAE68C}"/>
              </a:ext>
            </a:extLst>
          </p:cNvPr>
          <p:cNvSpPr>
            <a:spLocks noGrp="1"/>
          </p:cNvSpPr>
          <p:nvPr>
            <p:ph type="title"/>
          </p:nvPr>
        </p:nvSpPr>
        <p:spPr>
          <a:xfrm>
            <a:off x="479425" y="96598"/>
            <a:ext cx="11233150" cy="869560"/>
          </a:xfrm>
          <a:prstGeom prst="rect">
            <a:avLst/>
          </a:prstGeom>
        </p:spPr>
        <p:txBody>
          <a:bodyPr vert="horz" lIns="91440" tIns="45720" rIns="91440" bIns="45720" rtlCol="0" anchor="b">
            <a:normAutofit/>
          </a:bodyPr>
          <a:lstStyle/>
          <a:p>
            <a:r>
              <a:rPr lang="en-US"/>
              <a:t>Click to edit Master title style</a:t>
            </a:r>
          </a:p>
        </p:txBody>
      </p:sp>
      <p:sp>
        <p:nvSpPr>
          <p:cNvPr id="5" name="Slide Number Placeholder 4">
            <a:extLst>
              <a:ext uri="{FF2B5EF4-FFF2-40B4-BE49-F238E27FC236}">
                <a16:creationId xmlns:a16="http://schemas.microsoft.com/office/drawing/2014/main" id="{B1AE96B4-C4C3-4A1E-981F-CB9ACF41DA90}"/>
              </a:ext>
            </a:extLst>
          </p:cNvPr>
          <p:cNvSpPr>
            <a:spLocks noGrp="1"/>
          </p:cNvSpPr>
          <p:nvPr>
            <p:ph type="sldNum" sz="quarter" idx="4"/>
          </p:nvPr>
        </p:nvSpPr>
        <p:spPr>
          <a:xfrm>
            <a:off x="5692391" y="6384867"/>
            <a:ext cx="515333" cy="365125"/>
          </a:xfrm>
          <a:prstGeom prst="rect">
            <a:avLst/>
          </a:prstGeom>
        </p:spPr>
        <p:txBody>
          <a:bodyPr vert="horz" lIns="91440" tIns="45720" rIns="91440" bIns="45720" rtlCol="0" anchor="b"/>
          <a:lstStyle>
            <a:lvl1pPr algn="ctr">
              <a:defRPr sz="900">
                <a:solidFill>
                  <a:schemeClr val="accent3">
                    <a:lumMod val="75000"/>
                  </a:schemeClr>
                </a:solidFill>
              </a:defRPr>
            </a:lvl1pPr>
          </a:lstStyle>
          <a:p>
            <a:fld id="{F2D3513F-7002-43DC-924B-BBE24319AA27}" type="slidenum">
              <a:rPr lang="en-IN" smtClean="0"/>
              <a:pPr/>
              <a:t>‹#›</a:t>
            </a:fld>
            <a:endParaRPr lang="en-IN"/>
          </a:p>
        </p:txBody>
      </p:sp>
      <p:sp>
        <p:nvSpPr>
          <p:cNvPr id="3" name="Text Placeholder 2">
            <a:extLst>
              <a:ext uri="{FF2B5EF4-FFF2-40B4-BE49-F238E27FC236}">
                <a16:creationId xmlns:a16="http://schemas.microsoft.com/office/drawing/2014/main" id="{1284A600-0263-483D-B8AF-73ED62F4C515}"/>
              </a:ext>
            </a:extLst>
          </p:cNvPr>
          <p:cNvSpPr>
            <a:spLocks noGrp="1"/>
          </p:cNvSpPr>
          <p:nvPr>
            <p:ph type="body" idx="1"/>
          </p:nvPr>
        </p:nvSpPr>
        <p:spPr>
          <a:xfrm>
            <a:off x="479425" y="1412875"/>
            <a:ext cx="11233150" cy="47879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DAC73A46-9FE8-476F-A46C-CB676E8CB6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816" y="6543923"/>
            <a:ext cx="1964504" cy="230731"/>
          </a:xfrm>
          <a:prstGeom prst="rect">
            <a:avLst/>
          </a:prstGeom>
        </p:spPr>
      </p:pic>
      <p:sp>
        <p:nvSpPr>
          <p:cNvPr id="9" name="Footer Placeholder 5">
            <a:extLst>
              <a:ext uri="{FF2B5EF4-FFF2-40B4-BE49-F238E27FC236}">
                <a16:creationId xmlns:a16="http://schemas.microsoft.com/office/drawing/2014/main" id="{A5099783-041D-4ACB-BF5E-922AFDC75936}"/>
              </a:ext>
            </a:extLst>
          </p:cNvPr>
          <p:cNvSpPr>
            <a:spLocks noGrp="1"/>
          </p:cNvSpPr>
          <p:nvPr>
            <p:ph type="ftr" sz="quarter" idx="3"/>
          </p:nvPr>
        </p:nvSpPr>
        <p:spPr>
          <a:xfrm>
            <a:off x="10359130" y="6556148"/>
            <a:ext cx="1841818" cy="254799"/>
          </a:xfrm>
          <a:prstGeom prst="rect">
            <a:avLst/>
          </a:prstGeom>
        </p:spPr>
        <p:txBody>
          <a:bodyPr/>
          <a:lstStyle>
            <a:lvl1pPr algn="r">
              <a:defRPr sz="900" b="0">
                <a:solidFill>
                  <a:schemeClr val="accent3">
                    <a:lumMod val="75000"/>
                  </a:schemeClr>
                </a:solidFill>
                <a:latin typeface="Montserrat Medium" panose="00000600000000000000" pitchFamily="50" charset="0"/>
              </a:defRPr>
            </a:lvl1pPr>
          </a:lstStyle>
          <a:p>
            <a:r>
              <a:rPr lang="en-US"/>
              <a:t>Proprietary and Confidential</a:t>
            </a:r>
          </a:p>
        </p:txBody>
      </p:sp>
    </p:spTree>
    <p:extLst>
      <p:ext uri="{BB962C8B-B14F-4D97-AF65-F5344CB8AC3E}">
        <p14:creationId xmlns:p14="http://schemas.microsoft.com/office/powerpoint/2010/main" val="600993383"/>
      </p:ext>
    </p:extLst>
  </p:cSld>
  <p:clrMap bg1="lt1" tx1="dk1" bg2="lt2" tx2="dk2" accent1="accent1" accent2="accent2" accent3="accent3" accent4="accent4" accent5="accent5" accent6="accent6" hlink="hlink" folHlink="folHlink"/>
  <p:sldLayoutIdLst>
    <p:sldLayoutId id="2147483677" r:id="rId1"/>
  </p:sldLayoutIdLst>
  <p:hf hdr="0" dt="0"/>
  <p:txStyles>
    <p:titleStyle>
      <a:lvl1pPr algn="l" defTabSz="914400" rtl="0" eaLnBrk="1" latinLnBrk="0" hangingPunct="1">
        <a:lnSpc>
          <a:spcPct val="90000"/>
        </a:lnSpc>
        <a:spcBef>
          <a:spcPct val="0"/>
        </a:spcBef>
        <a:buNone/>
        <a:defRPr lang="en-US" sz="2800" b="1" kern="1200" cap="all" baseline="0" dirty="0">
          <a:solidFill>
            <a:schemeClr val="tx1"/>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en-US" sz="1800" kern="1200" dirty="0">
          <a:solidFill>
            <a:srgbClr val="0F0F0F"/>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en-US" sz="1800" kern="1200" dirty="0">
          <a:solidFill>
            <a:srgbClr val="0F0F0F"/>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lang="en-US" sz="1800" kern="1200" dirty="0">
          <a:solidFill>
            <a:srgbClr val="0F0F0F"/>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lang="en-US" sz="1800" kern="1200" dirty="0">
          <a:solidFill>
            <a:srgbClr val="0F0F0F"/>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lang="en-US" sz="1800" kern="1200" dirty="0">
          <a:solidFill>
            <a:srgbClr val="0F0F0F"/>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06">
          <p15:clr>
            <a:srgbClr val="F26B43"/>
          </p15:clr>
        </p15:guide>
        <p15:guide id="2" orient="horz" pos="890">
          <p15:clr>
            <a:srgbClr val="F26B43"/>
          </p15:clr>
        </p15:guide>
        <p15:guide id="3" pos="302">
          <p15:clr>
            <a:srgbClr val="F26B43"/>
          </p15:clr>
        </p15:guide>
        <p15:guide id="4" pos="737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1.png"/></Relationships>
</file>

<file path=ppt/slides/_rels/slide11.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81.svg"/><Relationship Id="rId18" Type="http://schemas.openxmlformats.org/officeDocument/2006/relationships/image" Target="../media/image86.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0.png"/><Relationship Id="rId17" Type="http://schemas.openxmlformats.org/officeDocument/2006/relationships/image" Target="../media/image85.svg"/><Relationship Id="rId2" Type="http://schemas.openxmlformats.org/officeDocument/2006/relationships/notesSlide" Target="../notesSlides/notesSlide9.xml"/><Relationship Id="rId16" Type="http://schemas.openxmlformats.org/officeDocument/2006/relationships/image" Target="../media/image84.png"/><Relationship Id="rId1" Type="http://schemas.openxmlformats.org/officeDocument/2006/relationships/slideLayout" Target="../slideLayouts/slideLayout3.xml"/><Relationship Id="rId6" Type="http://schemas.openxmlformats.org/officeDocument/2006/relationships/image" Target="../media/image75.svg"/><Relationship Id="rId11" Type="http://schemas.openxmlformats.org/officeDocument/2006/relationships/image" Target="../media/image79.svg"/><Relationship Id="rId5" Type="http://schemas.openxmlformats.org/officeDocument/2006/relationships/image" Target="../media/image74.png"/><Relationship Id="rId15" Type="http://schemas.openxmlformats.org/officeDocument/2006/relationships/image" Target="../media/image83.svg"/><Relationship Id="rId10" Type="http://schemas.openxmlformats.org/officeDocument/2006/relationships/image" Target="../media/image78.png"/><Relationship Id="rId19" Type="http://schemas.openxmlformats.org/officeDocument/2006/relationships/image" Target="../media/image87.svg"/><Relationship Id="rId4" Type="http://schemas.openxmlformats.org/officeDocument/2006/relationships/image" Target="../media/image73.svg"/><Relationship Id="rId9" Type="http://schemas.openxmlformats.org/officeDocument/2006/relationships/hyperlink" Target="https://www.fisglobal.com/en/insights/merchant-solutions-worldpay/article/how-credit-card-processing-works" TargetMode="External"/><Relationship Id="rId14" Type="http://schemas.openxmlformats.org/officeDocument/2006/relationships/image" Target="../media/image82.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48.png"/><Relationship Id="rId3" Type="http://schemas.openxmlformats.org/officeDocument/2006/relationships/hyperlink" Target="https://www.fisglobal.com/en/insights/merchant-solutions-worldpay/article/how-credit-card-processing-works" TargetMode="External"/><Relationship Id="rId7" Type="http://schemas.openxmlformats.org/officeDocument/2006/relationships/image" Target="../media/image91.png"/><Relationship Id="rId12" Type="http://schemas.openxmlformats.org/officeDocument/2006/relationships/image" Target="../media/image96.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90.svg"/><Relationship Id="rId11" Type="http://schemas.openxmlformats.org/officeDocument/2006/relationships/image" Target="../media/image95.sv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svg"/></Relationships>
</file>

<file path=ppt/slides/_rels/slide13.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48.png"/><Relationship Id="rId3" Type="http://schemas.openxmlformats.org/officeDocument/2006/relationships/hyperlink" Target="https://www.fisglobal.com/en/insights/merchant-solutions-worldpay/article/how-credit-card-processing-works" TargetMode="External"/><Relationship Id="rId7" Type="http://schemas.openxmlformats.org/officeDocument/2006/relationships/image" Target="../media/image98.svg"/><Relationship Id="rId12" Type="http://schemas.openxmlformats.org/officeDocument/2006/relationships/image" Target="../media/image101.jpe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97.png"/><Relationship Id="rId11" Type="http://schemas.openxmlformats.org/officeDocument/2006/relationships/image" Target="../media/image96.jpeg"/><Relationship Id="rId5" Type="http://schemas.openxmlformats.org/officeDocument/2006/relationships/image" Target="../media/image95.svg"/><Relationship Id="rId10" Type="http://schemas.openxmlformats.org/officeDocument/2006/relationships/image" Target="../media/image100.sv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88.png"/></Relationships>
</file>

<file path=ppt/slides/_rels/slide1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2.xml"/><Relationship Id="rId11" Type="http://schemas.openxmlformats.org/officeDocument/2006/relationships/image" Target="../media/image105.svg"/><Relationship Id="rId5" Type="http://schemas.openxmlformats.org/officeDocument/2006/relationships/diagramQuickStyle" Target="../diagrams/quickStyle2.xml"/><Relationship Id="rId10" Type="http://schemas.openxmlformats.org/officeDocument/2006/relationships/image" Target="../media/image104.png"/><Relationship Id="rId4" Type="http://schemas.openxmlformats.org/officeDocument/2006/relationships/diagramLayout" Target="../diagrams/layout2.xml"/><Relationship Id="rId9" Type="http://schemas.openxmlformats.org/officeDocument/2006/relationships/image" Target="../media/image103.svg"/></Relationships>
</file>

<file path=ppt/slides/_rels/slide16.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chart" Target="../charts/chart4.xml"/><Relationship Id="rId7" Type="http://schemas.openxmlformats.org/officeDocument/2006/relationships/image" Target="../media/image108.png"/><Relationship Id="rId12" Type="http://schemas.openxmlformats.org/officeDocument/2006/relationships/image" Target="../media/image113.sv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07.sv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svg"/><Relationship Id="rId4" Type="http://schemas.openxmlformats.org/officeDocument/2006/relationships/hyperlink" Target="https://www.trellist.com/insights/detail/data-driven-insight-on-millennials-for-credit-card-issuers" TargetMode="External"/><Relationship Id="rId9" Type="http://schemas.openxmlformats.org/officeDocument/2006/relationships/image" Target="../media/image1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8" Type="http://schemas.openxmlformats.org/officeDocument/2006/relationships/image" Target="../media/image120.svg"/><Relationship Id="rId13" Type="http://schemas.openxmlformats.org/officeDocument/2006/relationships/image" Target="../media/image48.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sv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18.sv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svg"/><Relationship Id="rId4" Type="http://schemas.openxmlformats.org/officeDocument/2006/relationships/image" Target="../media/image116.svg"/><Relationship Id="rId9" Type="http://schemas.openxmlformats.org/officeDocument/2006/relationships/image" Target="../media/image121.png"/><Relationship Id="rId14" Type="http://schemas.openxmlformats.org/officeDocument/2006/relationships/hyperlink" Target="https://issuu.com/thenajmroundup/docs/internal_companyprofile_july2018"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issuu.com/thenajmroundup/docs/internal_companyprofile_july2018" TargetMode="External"/><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126.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29.png"/><Relationship Id="rId4" Type="http://schemas.openxmlformats.org/officeDocument/2006/relationships/image" Target="../media/image128.png"/></Relationships>
</file>

<file path=ppt/slides/_rels/slide2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 Target="slide30.xml"/><Relationship Id="rId7" Type="http://schemas.openxmlformats.org/officeDocument/2006/relationships/diagramColors" Target="../diagrams/colors3.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5.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hyperlink" Target="https://www.zoominfo.com/c/vox-cinemas/346402810" TargetMode="External"/><Relationship Id="rId3" Type="http://schemas.openxmlformats.org/officeDocument/2006/relationships/slide" Target="slide21.xml"/><Relationship Id="rId7" Type="http://schemas.openxmlformats.org/officeDocument/2006/relationships/image" Target="../media/image133.png"/><Relationship Id="rId12" Type="http://schemas.openxmlformats.org/officeDocument/2006/relationships/image" Target="../media/image134.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53.svg"/><Relationship Id="rId11" Type="http://schemas.openxmlformats.org/officeDocument/2006/relationships/image" Target="../media/image118.svg"/><Relationship Id="rId5" Type="http://schemas.openxmlformats.org/officeDocument/2006/relationships/image" Target="../media/image52.png"/><Relationship Id="rId10" Type="http://schemas.openxmlformats.org/officeDocument/2006/relationships/image" Target="../media/image117.png"/><Relationship Id="rId4" Type="http://schemas.openxmlformats.org/officeDocument/2006/relationships/image" Target="../media/image132.png"/><Relationship Id="rId9" Type="http://schemas.openxmlformats.org/officeDocument/2006/relationships/image" Target="../media/image116.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31.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diagramLayout" Target="../diagrams/layout1.xml"/><Relationship Id="rId7" Type="http://schemas.openxmlformats.org/officeDocument/2006/relationships/image" Target="../media/image17.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image" Target="../media/image21.png"/><Relationship Id="rId5" Type="http://schemas.openxmlformats.org/officeDocument/2006/relationships/diagramColors" Target="../diagrams/colors1.xml"/><Relationship Id="rId10" Type="http://schemas.openxmlformats.org/officeDocument/2006/relationships/image" Target="../media/image20.svg"/><Relationship Id="rId4" Type="http://schemas.openxmlformats.org/officeDocument/2006/relationships/diagramQuickStyle" Target="../diagrams/quickStyle1.xml"/><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svg"/><Relationship Id="rId26" Type="http://schemas.openxmlformats.org/officeDocument/2006/relationships/image" Target="../media/image45.sv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jpeg"/><Relationship Id="rId12" Type="http://schemas.openxmlformats.org/officeDocument/2006/relationships/image" Target="../media/image31.jpeg"/><Relationship Id="rId17" Type="http://schemas.openxmlformats.org/officeDocument/2006/relationships/image" Target="../media/image36.png"/><Relationship Id="rId25" Type="http://schemas.openxmlformats.org/officeDocument/2006/relationships/image" Target="../media/image44.png"/><Relationship Id="rId2" Type="http://schemas.openxmlformats.org/officeDocument/2006/relationships/notesSlide" Target="../notesSlides/notesSlide3.xml"/><Relationship Id="rId16" Type="http://schemas.openxmlformats.org/officeDocument/2006/relationships/image" Target="../media/image35.svg"/><Relationship Id="rId20" Type="http://schemas.openxmlformats.org/officeDocument/2006/relationships/image" Target="../media/image39.svg"/><Relationship Id="rId29"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sv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png"/><Relationship Id="rId28" Type="http://schemas.openxmlformats.org/officeDocument/2006/relationships/image" Target="../media/image47.sv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41.svg"/><Relationship Id="rId27" Type="http://schemas.openxmlformats.org/officeDocument/2006/relationships/image" Target="../media/image46.png"/><Relationship Id="rId30" Type="http://schemas.openxmlformats.org/officeDocument/2006/relationships/image" Target="../media/image49.png"/></Relationships>
</file>

<file path=ppt/slides/_rels/slide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41.svg"/><Relationship Id="rId3" Type="http://schemas.openxmlformats.org/officeDocument/2006/relationships/image" Target="../media/image30.png"/><Relationship Id="rId7" Type="http://schemas.openxmlformats.org/officeDocument/2006/relationships/chart" Target="../charts/chart1.xml"/><Relationship Id="rId12"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www.majidalfuttaim.com/-/media/feature/mafcorporate/investor/downloads/summary/annual/majid-al-futtaim-investor-presentation---february-2020.pdf" TargetMode="External"/><Relationship Id="rId11" Type="http://schemas.openxmlformats.org/officeDocument/2006/relationships/image" Target="../media/image55.svg"/><Relationship Id="rId5" Type="http://schemas.openxmlformats.org/officeDocument/2006/relationships/image" Target="../media/image51.svg"/><Relationship Id="rId15" Type="http://schemas.openxmlformats.org/officeDocument/2006/relationships/image" Target="../media/image57.svg"/><Relationship Id="rId10"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53.svg"/><Relationship Id="rId14" Type="http://schemas.openxmlformats.org/officeDocument/2006/relationships/image" Target="../media/image5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hyperlink" Target="https://nilsonreport.com/publication_newsletter_archive_issue.php?issue=1163" TargetMode="External"/><Relationship Id="rId7"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9.svg"/><Relationship Id="rId11" Type="http://schemas.openxmlformats.org/officeDocument/2006/relationships/hyperlink" Target="https://shiftprocessing.com/credit-card/" TargetMode="External"/><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chart" Target="../charts/chart2.xml"/><Relationship Id="rId9" Type="http://schemas.openxmlformats.org/officeDocument/2006/relationships/image" Target="../media/image62.png"/></Relationships>
</file>

<file path=ppt/slides/_rels/slide9.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hyperlink" Target="https://gulfnews.com/business/banking/uae-has-a-third-of-regions-credit-cards-1.130846" TargetMode="External"/><Relationship Id="rId7"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65.svg"/><Relationship Id="rId11" Type="http://schemas.openxmlformats.org/officeDocument/2006/relationships/hyperlink" Target="https://www.veriskfinancialresearch.com/reports/country-reports/middle-east/united-arab-emirates-country-report.html#:~:text=On%20a%20per%2Dcard%20basis,amounted%20to%20%24209%20in%202018." TargetMode="External"/><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chart" Target="../charts/chart3.xml"/><Relationship Id="rId9"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0"/>
            <a:lum/>
          </a:blip>
          <a:srcRect/>
          <a:stretch>
            <a:fillRect l="-7000" r="-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8CC2C-2307-483E-B233-159D1DEBBA12}"/>
              </a:ext>
            </a:extLst>
          </p:cNvPr>
          <p:cNvSpPr>
            <a:spLocks noGrp="1"/>
          </p:cNvSpPr>
          <p:nvPr>
            <p:ph type="ctrTitle"/>
          </p:nvPr>
        </p:nvSpPr>
        <p:spPr/>
        <p:txBody>
          <a:bodyPr/>
          <a:lstStyle/>
          <a:p>
            <a:r>
              <a:rPr lang="en-US" sz="3600" dirty="0">
                <a:solidFill>
                  <a:schemeClr val="accent2"/>
                </a:solidFill>
                <a:latin typeface="Montserrat"/>
              </a:rPr>
              <a:t>CUSTOMER SEGMENTATION</a:t>
            </a:r>
            <a:br>
              <a:rPr lang="en-US" sz="3600" dirty="0">
                <a:latin typeface="Montserrat"/>
              </a:rPr>
            </a:br>
            <a:r>
              <a:rPr lang="en-US" sz="3600" dirty="0" err="1">
                <a:latin typeface="Montserrat"/>
              </a:rPr>
              <a:t>majid</a:t>
            </a:r>
            <a:r>
              <a:rPr lang="en-US" sz="3600" dirty="0">
                <a:latin typeface="Montserrat"/>
              </a:rPr>
              <a:t> al Futtaim - </a:t>
            </a:r>
            <a:r>
              <a:rPr lang="en-US" sz="3600" dirty="0" err="1">
                <a:latin typeface="Montserrat"/>
              </a:rPr>
              <a:t>najm</a:t>
            </a:r>
            <a:r>
              <a:rPr lang="en-US" sz="2800" dirty="0">
                <a:solidFill>
                  <a:schemeClr val="bg2"/>
                </a:solidFill>
                <a:latin typeface="Montserrat"/>
              </a:rPr>
              <a:t> </a:t>
            </a:r>
            <a:endParaRPr lang="en-US" sz="3200" dirty="0">
              <a:solidFill>
                <a:schemeClr val="bg2"/>
              </a:solidFill>
            </a:endParaRPr>
          </a:p>
        </p:txBody>
      </p:sp>
      <p:sp>
        <p:nvSpPr>
          <p:cNvPr id="3" name="Subtitle 2">
            <a:extLst>
              <a:ext uri="{FF2B5EF4-FFF2-40B4-BE49-F238E27FC236}">
                <a16:creationId xmlns:a16="http://schemas.microsoft.com/office/drawing/2014/main" id="{33FA3C9D-8DA1-48AF-9DA5-01858A82EB7D}"/>
              </a:ext>
            </a:extLst>
          </p:cNvPr>
          <p:cNvSpPr>
            <a:spLocks noGrp="1"/>
          </p:cNvSpPr>
          <p:nvPr>
            <p:ph type="subTitle" idx="1"/>
          </p:nvPr>
        </p:nvSpPr>
        <p:spPr/>
        <p:txBody>
          <a:bodyPr>
            <a:normAutofit/>
          </a:bodyPr>
          <a:lstStyle/>
          <a:p>
            <a:r>
              <a:rPr lang="en-US" sz="2600"/>
              <a:t>Capstone Review Phase 1</a:t>
            </a:r>
            <a:endParaRPr lang="en-IN" sz="2600"/>
          </a:p>
        </p:txBody>
      </p:sp>
    </p:spTree>
    <p:extLst>
      <p:ext uri="{BB962C8B-B14F-4D97-AF65-F5344CB8AC3E}">
        <p14:creationId xmlns:p14="http://schemas.microsoft.com/office/powerpoint/2010/main" val="1530586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iagram&#10;&#10;Description automatically generated">
            <a:extLst>
              <a:ext uri="{FF2B5EF4-FFF2-40B4-BE49-F238E27FC236}">
                <a16:creationId xmlns:a16="http://schemas.microsoft.com/office/drawing/2014/main" id="{DE62BD56-1CC3-40E2-AC2D-B90EB40757D6}"/>
              </a:ext>
            </a:extLst>
          </p:cNvPr>
          <p:cNvPicPr>
            <a:picLocks noChangeAspect="1"/>
          </p:cNvPicPr>
          <p:nvPr/>
        </p:nvPicPr>
        <p:blipFill>
          <a:blip r:embed="rId3"/>
          <a:stretch>
            <a:fillRect/>
          </a:stretch>
        </p:blipFill>
        <p:spPr>
          <a:xfrm>
            <a:off x="0" y="0"/>
            <a:ext cx="12192000" cy="6842003"/>
          </a:xfrm>
          <a:prstGeom prst="rect">
            <a:avLst/>
          </a:prstGeom>
        </p:spPr>
      </p:pic>
      <p:sp>
        <p:nvSpPr>
          <p:cNvPr id="3" name="Footer Placeholder 2">
            <a:extLst>
              <a:ext uri="{FF2B5EF4-FFF2-40B4-BE49-F238E27FC236}">
                <a16:creationId xmlns:a16="http://schemas.microsoft.com/office/drawing/2014/main" id="{8074DF66-B27C-4F6E-8234-76DAE8FA2F31}"/>
              </a:ext>
            </a:extLst>
          </p:cNvPr>
          <p:cNvSpPr>
            <a:spLocks noGrp="1"/>
          </p:cNvSpPr>
          <p:nvPr>
            <p:ph type="ftr" sz="quarter" idx="3"/>
          </p:nvPr>
        </p:nvSpPr>
        <p:spPr/>
        <p:txBody>
          <a:bodyPr/>
          <a:lstStyle/>
          <a:p>
            <a:r>
              <a:rPr lang="en-US"/>
              <a:t>Proprietary and Confidential</a:t>
            </a:r>
          </a:p>
        </p:txBody>
      </p:sp>
      <p:sp>
        <p:nvSpPr>
          <p:cNvPr id="4" name="Slide Number Placeholder 3">
            <a:extLst>
              <a:ext uri="{FF2B5EF4-FFF2-40B4-BE49-F238E27FC236}">
                <a16:creationId xmlns:a16="http://schemas.microsoft.com/office/drawing/2014/main" id="{54FB0CD9-A0AE-44B4-8ADF-ECAAF86249EF}"/>
              </a:ext>
            </a:extLst>
          </p:cNvPr>
          <p:cNvSpPr>
            <a:spLocks noGrp="1"/>
          </p:cNvSpPr>
          <p:nvPr>
            <p:ph type="sldNum" sz="quarter" idx="4"/>
          </p:nvPr>
        </p:nvSpPr>
        <p:spPr/>
        <p:txBody>
          <a:bodyPr/>
          <a:lstStyle/>
          <a:p>
            <a:fld id="{3DD8A316-1690-4C62-9DF0-0D0BBB2020CF}" type="slidenum">
              <a:rPr lang="en-US" sz="900" smtClean="0"/>
              <a:pPr/>
              <a:t>10</a:t>
            </a:fld>
            <a:r>
              <a:rPr lang="en-US"/>
              <a:t> </a:t>
            </a:r>
          </a:p>
        </p:txBody>
      </p:sp>
      <p:pic>
        <p:nvPicPr>
          <p:cNvPr id="6" name="Picture 5" descr="Logo&#10;&#10;Description automatically generated">
            <a:extLst>
              <a:ext uri="{FF2B5EF4-FFF2-40B4-BE49-F238E27FC236}">
                <a16:creationId xmlns:a16="http://schemas.microsoft.com/office/drawing/2014/main" id="{68A6F132-DA27-48FC-A0DE-25425A5060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11" y="6519035"/>
            <a:ext cx="1843659" cy="291912"/>
          </a:xfrm>
          <a:prstGeom prst="rect">
            <a:avLst/>
          </a:prstGeom>
        </p:spPr>
      </p:pic>
      <p:sp>
        <p:nvSpPr>
          <p:cNvPr id="7" name="TextBox 6">
            <a:extLst>
              <a:ext uri="{FF2B5EF4-FFF2-40B4-BE49-F238E27FC236}">
                <a16:creationId xmlns:a16="http://schemas.microsoft.com/office/drawing/2014/main" id="{21EC7982-C77F-4783-9BBE-9A2D7CCFB8E4}"/>
              </a:ext>
            </a:extLst>
          </p:cNvPr>
          <p:cNvSpPr txBox="1"/>
          <p:nvPr/>
        </p:nvSpPr>
        <p:spPr>
          <a:xfrm>
            <a:off x="464232" y="281354"/>
            <a:ext cx="5092506" cy="954107"/>
          </a:xfrm>
          <a:prstGeom prst="rect">
            <a:avLst/>
          </a:prstGeom>
          <a:noFill/>
        </p:spPr>
        <p:txBody>
          <a:bodyPr wrap="square" rtlCol="0">
            <a:spAutoFit/>
          </a:bodyPr>
          <a:lstStyle/>
          <a:p>
            <a:r>
              <a:rPr lang="en-GB" sz="2800" b="1">
                <a:ea typeface="Open Sans" panose="020B0606030504020204" pitchFamily="34" charset="0"/>
                <a:cs typeface="Open Sans" panose="020B0606030504020204" pitchFamily="34" charset="0"/>
              </a:rPr>
              <a:t>Do you know how a credit card transaction happens?</a:t>
            </a:r>
            <a:endParaRPr lang="en-IN" sz="2800" b="1">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5D8B42F2-60E9-4AEB-BCC9-5D5DE73E115B}"/>
              </a:ext>
            </a:extLst>
          </p:cNvPr>
          <p:cNvSpPr txBox="1"/>
          <p:nvPr/>
        </p:nvSpPr>
        <p:spPr>
          <a:xfrm>
            <a:off x="7787216" y="5648376"/>
            <a:ext cx="4229686" cy="523220"/>
          </a:xfrm>
          <a:prstGeom prst="rect">
            <a:avLst/>
          </a:prstGeom>
          <a:noFill/>
        </p:spPr>
        <p:txBody>
          <a:bodyPr wrap="square" rtlCol="0">
            <a:spAutoFit/>
          </a:bodyPr>
          <a:lstStyle/>
          <a:p>
            <a:r>
              <a:rPr lang="en-GB" sz="2800" b="1">
                <a:ea typeface="Open Sans" panose="020B0606030504020204" pitchFamily="34" charset="0"/>
                <a:cs typeface="Open Sans" panose="020B0606030504020204" pitchFamily="34" charset="0"/>
              </a:rPr>
              <a:t>Let’s get an overview!</a:t>
            </a:r>
            <a:endParaRPr lang="en-IN" sz="2800" b="1">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8238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2719203-F2C9-43B9-BA76-2A1FF9FB0C58}"/>
              </a:ext>
            </a:extLst>
          </p:cNvPr>
          <p:cNvSpPr>
            <a:spLocks noGrp="1"/>
          </p:cNvSpPr>
          <p:nvPr>
            <p:ph type="title"/>
          </p:nvPr>
        </p:nvSpPr>
        <p:spPr/>
        <p:txBody>
          <a:bodyPr/>
          <a:lstStyle/>
          <a:p>
            <a:r>
              <a:rPr lang="en-US" dirty="0"/>
              <a:t>Stakeholders – credit card transaction</a:t>
            </a:r>
            <a:endParaRPr lang="en-IN" dirty="0"/>
          </a:p>
        </p:txBody>
      </p:sp>
      <p:sp>
        <p:nvSpPr>
          <p:cNvPr id="4" name="Slide Number Placeholder 3" hidden="1">
            <a:extLst>
              <a:ext uri="{FF2B5EF4-FFF2-40B4-BE49-F238E27FC236}">
                <a16:creationId xmlns:a16="http://schemas.microsoft.com/office/drawing/2014/main" id="{D433AEF6-D73C-4002-B026-EE5DC78EB0D9}"/>
              </a:ext>
            </a:extLst>
          </p:cNvPr>
          <p:cNvSpPr>
            <a:spLocks noGrp="1"/>
          </p:cNvSpPr>
          <p:nvPr>
            <p:ph type="sldNum" sz="quarter" idx="4"/>
          </p:nvPr>
        </p:nvSpPr>
        <p:spPr/>
        <p:txBody>
          <a:bodyPr/>
          <a:lstStyle/>
          <a:p>
            <a:pPr>
              <a:spcAft>
                <a:spcPts val="600"/>
              </a:spcAft>
            </a:pPr>
            <a:fld id="{3DD8A316-1690-4C62-9DF0-0D0BBB2020CF}" type="slidenum">
              <a:rPr lang="en-US" sz="900" smtClean="0"/>
              <a:pPr>
                <a:spcAft>
                  <a:spcPts val="600"/>
                </a:spcAft>
              </a:pPr>
              <a:t>11</a:t>
            </a:fld>
            <a:r>
              <a:rPr lang="en-US"/>
              <a:t> </a:t>
            </a:r>
          </a:p>
        </p:txBody>
      </p:sp>
      <p:sp>
        <p:nvSpPr>
          <p:cNvPr id="5" name="Footer Placeholder 4">
            <a:extLst>
              <a:ext uri="{FF2B5EF4-FFF2-40B4-BE49-F238E27FC236}">
                <a16:creationId xmlns:a16="http://schemas.microsoft.com/office/drawing/2014/main" id="{CF618412-2427-415A-9A67-0C5DF8AB4F94}"/>
              </a:ext>
            </a:extLst>
          </p:cNvPr>
          <p:cNvSpPr>
            <a:spLocks noGrp="1"/>
          </p:cNvSpPr>
          <p:nvPr>
            <p:ph type="ftr" sz="quarter" idx="3"/>
          </p:nvPr>
        </p:nvSpPr>
        <p:spPr/>
        <p:txBody>
          <a:bodyPr/>
          <a:lstStyle/>
          <a:p>
            <a:pPr>
              <a:spcAft>
                <a:spcPts val="600"/>
              </a:spcAft>
            </a:pPr>
            <a:r>
              <a:rPr lang="en-US"/>
              <a:t>Proprietary and Confidential</a:t>
            </a:r>
          </a:p>
        </p:txBody>
      </p:sp>
      <p:grpSp>
        <p:nvGrpSpPr>
          <p:cNvPr id="19" name="Group 18">
            <a:extLst>
              <a:ext uri="{FF2B5EF4-FFF2-40B4-BE49-F238E27FC236}">
                <a16:creationId xmlns:a16="http://schemas.microsoft.com/office/drawing/2014/main" id="{A07B76D2-5DDA-4BE3-B0F5-3738CA8798E5}"/>
              </a:ext>
            </a:extLst>
          </p:cNvPr>
          <p:cNvGrpSpPr/>
          <p:nvPr/>
        </p:nvGrpSpPr>
        <p:grpSpPr>
          <a:xfrm>
            <a:off x="5396198" y="1354793"/>
            <a:ext cx="1721061" cy="1956112"/>
            <a:chOff x="5235470" y="2758554"/>
            <a:chExt cx="1721061" cy="1956112"/>
          </a:xfrm>
        </p:grpSpPr>
        <p:pic>
          <p:nvPicPr>
            <p:cNvPr id="18" name="Graphic 17">
              <a:extLst>
                <a:ext uri="{FF2B5EF4-FFF2-40B4-BE49-F238E27FC236}">
                  <a16:creationId xmlns:a16="http://schemas.microsoft.com/office/drawing/2014/main" id="{FFB81BCD-9D4E-44FB-809E-6D03F8194802}"/>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22875"/>
            <a:stretch/>
          </p:blipFill>
          <p:spPr>
            <a:xfrm>
              <a:off x="5395657" y="2758554"/>
              <a:ext cx="1390890" cy="1340892"/>
            </a:xfrm>
            <a:prstGeom prst="rect">
              <a:avLst/>
            </a:prstGeom>
          </p:spPr>
        </p:pic>
        <p:sp>
          <p:nvSpPr>
            <p:cNvPr id="27" name="TextBox 26">
              <a:extLst>
                <a:ext uri="{FF2B5EF4-FFF2-40B4-BE49-F238E27FC236}">
                  <a16:creationId xmlns:a16="http://schemas.microsoft.com/office/drawing/2014/main" id="{9CA60D1E-C97D-445E-91A9-4BFCB871FBF3}"/>
                </a:ext>
              </a:extLst>
            </p:cNvPr>
            <p:cNvSpPr txBox="1"/>
            <p:nvPr/>
          </p:nvSpPr>
          <p:spPr>
            <a:xfrm>
              <a:off x="5235470" y="4068335"/>
              <a:ext cx="1721061" cy="646331"/>
            </a:xfrm>
            <a:prstGeom prst="rect">
              <a:avLst/>
            </a:prstGeom>
            <a:noFill/>
          </p:spPr>
          <p:txBody>
            <a:bodyPr wrap="square" lIns="91440" tIns="45720" rIns="91440" bIns="45720" rtlCol="0" anchor="t">
              <a:spAutoFit/>
            </a:bodyPr>
            <a:lstStyle/>
            <a:p>
              <a:pPr algn="ctr"/>
              <a:r>
                <a:rPr lang="en-US" b="1">
                  <a:solidFill>
                    <a:schemeClr val="accent2"/>
                  </a:solidFill>
                  <a:latin typeface="Open Sans" panose="020B0606030504020204" pitchFamily="34" charset="0"/>
                  <a:ea typeface="Open Sans" panose="020B0606030504020204" pitchFamily="34" charset="0"/>
                  <a:cs typeface="Open Sans" panose="020B0606030504020204" pitchFamily="34" charset="0"/>
                </a:rPr>
                <a:t>Card Network</a:t>
              </a:r>
              <a:endParaRPr lang="en-IN" b="1">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3" name="Group 22">
            <a:extLst>
              <a:ext uri="{FF2B5EF4-FFF2-40B4-BE49-F238E27FC236}">
                <a16:creationId xmlns:a16="http://schemas.microsoft.com/office/drawing/2014/main" id="{E110E1EC-437F-4DAF-BBC2-EA892D3C2D61}"/>
              </a:ext>
            </a:extLst>
          </p:cNvPr>
          <p:cNvGrpSpPr/>
          <p:nvPr/>
        </p:nvGrpSpPr>
        <p:grpSpPr>
          <a:xfrm>
            <a:off x="673479" y="1492839"/>
            <a:ext cx="1570978" cy="1452554"/>
            <a:chOff x="962391" y="3294873"/>
            <a:chExt cx="1570978" cy="1452554"/>
          </a:xfrm>
        </p:grpSpPr>
        <p:pic>
          <p:nvPicPr>
            <p:cNvPr id="3" name="Graphic 2">
              <a:extLst>
                <a:ext uri="{FF2B5EF4-FFF2-40B4-BE49-F238E27FC236}">
                  <a16:creationId xmlns:a16="http://schemas.microsoft.com/office/drawing/2014/main" id="{B82768A9-2964-46CA-ADFD-968961FEA72C}"/>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6440" b="21074"/>
            <a:stretch/>
          </p:blipFill>
          <p:spPr>
            <a:xfrm>
              <a:off x="1038017" y="3294873"/>
              <a:ext cx="1272797" cy="1153256"/>
            </a:xfrm>
            <a:prstGeom prst="rect">
              <a:avLst/>
            </a:prstGeom>
          </p:spPr>
        </p:pic>
        <p:sp>
          <p:nvSpPr>
            <p:cNvPr id="37" name="TextBox 36">
              <a:extLst>
                <a:ext uri="{FF2B5EF4-FFF2-40B4-BE49-F238E27FC236}">
                  <a16:creationId xmlns:a16="http://schemas.microsoft.com/office/drawing/2014/main" id="{7642E8BE-21F3-4A90-9BBE-76CB6A631A13}"/>
                </a:ext>
              </a:extLst>
            </p:cNvPr>
            <p:cNvSpPr txBox="1"/>
            <p:nvPr/>
          </p:nvSpPr>
          <p:spPr>
            <a:xfrm>
              <a:off x="962391" y="4378095"/>
              <a:ext cx="1570978" cy="369332"/>
            </a:xfrm>
            <a:prstGeom prst="rect">
              <a:avLst/>
            </a:prstGeom>
            <a:noFill/>
          </p:spPr>
          <p:txBody>
            <a:bodyPr wrap="square" lIns="91440" tIns="45720" rIns="91440" bIns="45720" rtlCol="0" anchor="t">
              <a:spAutoFit/>
            </a:bodyPr>
            <a:lstStyle/>
            <a:p>
              <a:r>
                <a:rPr lang="en-US" b="1">
                  <a:solidFill>
                    <a:schemeClr val="accent2"/>
                  </a:solidFill>
                  <a:latin typeface="Open Sans" panose="020B0606030504020204" pitchFamily="34" charset="0"/>
                  <a:ea typeface="Open Sans" panose="020B0606030504020204" pitchFamily="34" charset="0"/>
                  <a:cs typeface="Open Sans" panose="020B0606030504020204" pitchFamily="34" charset="0"/>
                </a:rPr>
                <a:t>Cardholder</a:t>
              </a:r>
              <a:endParaRPr lang="en-IN" b="1">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1" name="Group 20">
            <a:extLst>
              <a:ext uri="{FF2B5EF4-FFF2-40B4-BE49-F238E27FC236}">
                <a16:creationId xmlns:a16="http://schemas.microsoft.com/office/drawing/2014/main" id="{41448095-F175-470C-9D1A-965A428F65F2}"/>
              </a:ext>
            </a:extLst>
          </p:cNvPr>
          <p:cNvGrpSpPr/>
          <p:nvPr/>
        </p:nvGrpSpPr>
        <p:grpSpPr>
          <a:xfrm>
            <a:off x="794003" y="3951402"/>
            <a:ext cx="1367296" cy="1455631"/>
            <a:chOff x="1012654" y="1487589"/>
            <a:chExt cx="1367296" cy="1455631"/>
          </a:xfrm>
        </p:grpSpPr>
        <p:pic>
          <p:nvPicPr>
            <p:cNvPr id="7" name="Graphic 6">
              <a:extLst>
                <a:ext uri="{FF2B5EF4-FFF2-40B4-BE49-F238E27FC236}">
                  <a16:creationId xmlns:a16="http://schemas.microsoft.com/office/drawing/2014/main" id="{03A2DD9D-0DB3-425B-94B1-83CC94539D7A}"/>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6268"/>
            <a:stretch/>
          </p:blipFill>
          <p:spPr>
            <a:xfrm>
              <a:off x="1038017" y="1487589"/>
              <a:ext cx="1277306" cy="1079896"/>
            </a:xfrm>
            <a:prstGeom prst="rect">
              <a:avLst/>
            </a:prstGeom>
          </p:spPr>
        </p:pic>
        <p:sp>
          <p:nvSpPr>
            <p:cNvPr id="38" name="TextBox 37">
              <a:extLst>
                <a:ext uri="{FF2B5EF4-FFF2-40B4-BE49-F238E27FC236}">
                  <a16:creationId xmlns:a16="http://schemas.microsoft.com/office/drawing/2014/main" id="{42FD0537-C0D2-47BF-B96F-74B44F13D91A}"/>
                </a:ext>
              </a:extLst>
            </p:cNvPr>
            <p:cNvSpPr txBox="1"/>
            <p:nvPr/>
          </p:nvSpPr>
          <p:spPr>
            <a:xfrm>
              <a:off x="1012654" y="2573888"/>
              <a:ext cx="1367296" cy="369332"/>
            </a:xfrm>
            <a:prstGeom prst="rect">
              <a:avLst/>
            </a:prstGeom>
            <a:noFill/>
          </p:spPr>
          <p:txBody>
            <a:bodyPr wrap="square" lIns="91440" tIns="45720" rIns="91440" bIns="45720" rtlCol="0" anchor="t">
              <a:spAutoFit/>
            </a:bodyPr>
            <a:lstStyle/>
            <a:p>
              <a:r>
                <a:rPr lang="en-US" b="1">
                  <a:solidFill>
                    <a:schemeClr val="accent2"/>
                  </a:solidFill>
                  <a:latin typeface="Open Sans" panose="020B0606030504020204" pitchFamily="34" charset="0"/>
                  <a:ea typeface="Open Sans" panose="020B0606030504020204" pitchFamily="34" charset="0"/>
                  <a:cs typeface="Open Sans" panose="020B0606030504020204" pitchFamily="34" charset="0"/>
                </a:rPr>
                <a:t>Merchant</a:t>
              </a:r>
              <a:endParaRPr lang="en-IN" b="1">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6" name="Group 5">
            <a:extLst>
              <a:ext uri="{FF2B5EF4-FFF2-40B4-BE49-F238E27FC236}">
                <a16:creationId xmlns:a16="http://schemas.microsoft.com/office/drawing/2014/main" id="{D91CDD4F-BDE0-41FC-A97D-3FF460FB4F8F}"/>
              </a:ext>
            </a:extLst>
          </p:cNvPr>
          <p:cNvGrpSpPr/>
          <p:nvPr/>
        </p:nvGrpSpPr>
        <p:grpSpPr>
          <a:xfrm>
            <a:off x="3204066" y="3817678"/>
            <a:ext cx="3813595" cy="2882571"/>
            <a:chOff x="3204066" y="3817678"/>
            <a:chExt cx="3813595" cy="2882571"/>
          </a:xfrm>
        </p:grpSpPr>
        <p:sp>
          <p:nvSpPr>
            <p:cNvPr id="28" name="TextBox 27">
              <a:extLst>
                <a:ext uri="{FF2B5EF4-FFF2-40B4-BE49-F238E27FC236}">
                  <a16:creationId xmlns:a16="http://schemas.microsoft.com/office/drawing/2014/main" id="{DD56D144-D017-4AC8-9370-54C2F319F8E0}"/>
                </a:ext>
              </a:extLst>
            </p:cNvPr>
            <p:cNvSpPr txBox="1"/>
            <p:nvPr/>
          </p:nvSpPr>
          <p:spPr>
            <a:xfrm>
              <a:off x="3204066" y="6454028"/>
              <a:ext cx="2095604" cy="246221"/>
            </a:xfrm>
            <a:prstGeom prst="rect">
              <a:avLst/>
            </a:prstGeom>
            <a:noFill/>
          </p:spPr>
          <p:txBody>
            <a:bodyPr wrap="square">
              <a:spAutoFit/>
            </a:bodyPr>
            <a:lstStyle/>
            <a:p>
              <a:r>
                <a:rPr lang="en-US" sz="1000">
                  <a:solidFill>
                    <a:schemeClr val="bg2">
                      <a:lumMod val="50000"/>
                    </a:schemeClr>
                  </a:solidFill>
                  <a:effectLst/>
                  <a:latin typeface="Open Sans" panose="020B0606030504020204" pitchFamily="34" charset="0"/>
                  <a:ea typeface="Open Sans" panose="020B0606030504020204" pitchFamily="34" charset="0"/>
                  <a:cs typeface="Open Sans" panose="020B0606030504020204" pitchFamily="34" charset="0"/>
                </a:rPr>
                <a:t>Data source: </a:t>
              </a:r>
              <a:r>
                <a:rPr lang="en-US" sz="1000" u="none" strike="noStrike" err="1">
                  <a:solidFill>
                    <a:schemeClr val="bg2">
                      <a:lumMod val="50000"/>
                    </a:schemeClr>
                  </a:solidFill>
                  <a:effectLst/>
                  <a:latin typeface="Open Sans" panose="020B0606030504020204" pitchFamily="34" charset="0"/>
                  <a:ea typeface="Open Sans" panose="020B0606030504020204" pitchFamily="34" charset="0"/>
                  <a:cs typeface="Open Sans" panose="020B0606030504020204" pitchFamily="34" charset="0"/>
                  <a:hlinkClick r:id="rId9">
                    <a:extLst>
                      <a:ext uri="{A12FA001-AC4F-418D-AE19-62706E023703}">
                        <ahyp:hlinkClr xmlns:ahyp="http://schemas.microsoft.com/office/drawing/2018/hyperlinkcolor" val="tx"/>
                      </a:ext>
                    </a:extLst>
                  </a:hlinkClick>
                </a:rPr>
                <a:t>Fisglobal</a:t>
              </a:r>
              <a:r>
                <a:rPr lang="en-US" sz="1000" u="none" strike="noStrike">
                  <a:solidFill>
                    <a:schemeClr val="bg2">
                      <a:lumMod val="50000"/>
                    </a:schemeClr>
                  </a:solidFill>
                  <a:effectLst/>
                  <a:latin typeface="Open Sans" panose="020B0606030504020204" pitchFamily="34" charset="0"/>
                  <a:ea typeface="Open Sans" panose="020B0606030504020204" pitchFamily="34" charset="0"/>
                  <a:cs typeface="Open Sans" panose="020B0606030504020204" pitchFamily="34" charset="0"/>
                  <a:hlinkClick r:id="rId9">
                    <a:extLst>
                      <a:ext uri="{A12FA001-AC4F-418D-AE19-62706E023703}">
                        <ahyp:hlinkClr xmlns:ahyp="http://schemas.microsoft.com/office/drawing/2018/hyperlinkcolor" val="tx"/>
                      </a:ext>
                    </a:extLst>
                  </a:hlinkClick>
                </a:rPr>
                <a:t> (2019)</a:t>
              </a:r>
              <a:endParaRPr lang="en-IN" sz="100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7" name="Group 16">
              <a:extLst>
                <a:ext uri="{FF2B5EF4-FFF2-40B4-BE49-F238E27FC236}">
                  <a16:creationId xmlns:a16="http://schemas.microsoft.com/office/drawing/2014/main" id="{5DEA567A-056F-4F34-B6E5-1C848C6F38B9}"/>
                </a:ext>
              </a:extLst>
            </p:cNvPr>
            <p:cNvGrpSpPr/>
            <p:nvPr/>
          </p:nvGrpSpPr>
          <p:grpSpPr>
            <a:xfrm>
              <a:off x="5552988" y="3817678"/>
              <a:ext cx="1464673" cy="1683118"/>
              <a:chOff x="3095988" y="2811178"/>
              <a:chExt cx="1464673" cy="1683118"/>
            </a:xfrm>
          </p:grpSpPr>
          <p:sp>
            <p:nvSpPr>
              <p:cNvPr id="26" name="TextBox 25">
                <a:extLst>
                  <a:ext uri="{FF2B5EF4-FFF2-40B4-BE49-F238E27FC236}">
                    <a16:creationId xmlns:a16="http://schemas.microsoft.com/office/drawing/2014/main" id="{FA94675A-EEB7-445E-A85C-DC405E1C25A7}"/>
                  </a:ext>
                </a:extLst>
              </p:cNvPr>
              <p:cNvSpPr txBox="1"/>
              <p:nvPr/>
            </p:nvSpPr>
            <p:spPr>
              <a:xfrm>
                <a:off x="3193365" y="4124964"/>
                <a:ext cx="1367296" cy="369332"/>
              </a:xfrm>
              <a:prstGeom prst="rect">
                <a:avLst/>
              </a:prstGeom>
              <a:noFill/>
            </p:spPr>
            <p:txBody>
              <a:bodyPr wrap="square" lIns="91440" tIns="45720" rIns="91440" bIns="45720" rtlCol="0" anchor="t">
                <a:spAutoFit/>
              </a:bodyPr>
              <a:lstStyle/>
              <a:p>
                <a:r>
                  <a:rPr lang="en-US" b="1">
                    <a:solidFill>
                      <a:schemeClr val="accent2"/>
                    </a:solidFill>
                    <a:latin typeface="Open Sans" panose="020B0606030504020204" pitchFamily="34" charset="0"/>
                    <a:ea typeface="Open Sans" panose="020B0606030504020204" pitchFamily="34" charset="0"/>
                    <a:cs typeface="Open Sans" panose="020B0606030504020204" pitchFamily="34" charset="0"/>
                  </a:rPr>
                  <a:t>Processor</a:t>
                </a:r>
                <a:endParaRPr lang="en-IN" b="1">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2" name="Graphic 11">
                <a:extLst>
                  <a:ext uri="{FF2B5EF4-FFF2-40B4-BE49-F238E27FC236}">
                    <a16:creationId xmlns:a16="http://schemas.microsoft.com/office/drawing/2014/main" id="{95394AD6-29FA-47FD-BA5A-C0EA62AF2408}"/>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6033"/>
              <a:stretch/>
            </p:blipFill>
            <p:spPr>
              <a:xfrm>
                <a:off x="3095988" y="2811178"/>
                <a:ext cx="1365136" cy="1432837"/>
              </a:xfrm>
              <a:prstGeom prst="rect">
                <a:avLst/>
              </a:prstGeom>
            </p:spPr>
          </p:pic>
        </p:grpSp>
      </p:grpSp>
      <p:grpSp>
        <p:nvGrpSpPr>
          <p:cNvPr id="57" name="Group 56">
            <a:extLst>
              <a:ext uri="{FF2B5EF4-FFF2-40B4-BE49-F238E27FC236}">
                <a16:creationId xmlns:a16="http://schemas.microsoft.com/office/drawing/2014/main" id="{12A1605E-10C6-412D-BEB5-064DCA870AD8}"/>
              </a:ext>
            </a:extLst>
          </p:cNvPr>
          <p:cNvGrpSpPr/>
          <p:nvPr/>
        </p:nvGrpSpPr>
        <p:grpSpPr>
          <a:xfrm>
            <a:off x="2876513" y="3817678"/>
            <a:ext cx="1705752" cy="1864479"/>
            <a:chOff x="8012435" y="4078291"/>
            <a:chExt cx="1705752" cy="1864479"/>
          </a:xfrm>
        </p:grpSpPr>
        <p:grpSp>
          <p:nvGrpSpPr>
            <p:cNvPr id="58" name="Group 57">
              <a:extLst>
                <a:ext uri="{FF2B5EF4-FFF2-40B4-BE49-F238E27FC236}">
                  <a16:creationId xmlns:a16="http://schemas.microsoft.com/office/drawing/2014/main" id="{63A0EA19-7E3C-44A0-8E84-88ED4F68A6AA}"/>
                </a:ext>
              </a:extLst>
            </p:cNvPr>
            <p:cNvGrpSpPr/>
            <p:nvPr/>
          </p:nvGrpSpPr>
          <p:grpSpPr>
            <a:xfrm>
              <a:off x="8012435" y="4078291"/>
              <a:ext cx="1705752" cy="1864479"/>
              <a:chOff x="823794" y="2906816"/>
              <a:chExt cx="1705752" cy="1864479"/>
            </a:xfrm>
          </p:grpSpPr>
          <p:sp>
            <p:nvSpPr>
              <p:cNvPr id="60" name="TextBox 59">
                <a:extLst>
                  <a:ext uri="{FF2B5EF4-FFF2-40B4-BE49-F238E27FC236}">
                    <a16:creationId xmlns:a16="http://schemas.microsoft.com/office/drawing/2014/main" id="{10565EE4-B16F-4DAF-9A93-3B3A7F32955A}"/>
                  </a:ext>
                </a:extLst>
              </p:cNvPr>
              <p:cNvSpPr txBox="1"/>
              <p:nvPr/>
            </p:nvSpPr>
            <p:spPr>
              <a:xfrm>
                <a:off x="823794" y="4124964"/>
                <a:ext cx="1705752" cy="646331"/>
              </a:xfrm>
              <a:prstGeom prst="rect">
                <a:avLst/>
              </a:prstGeom>
              <a:noFill/>
            </p:spPr>
            <p:txBody>
              <a:bodyPr wrap="square" lIns="91440" tIns="45720" rIns="91440" bIns="45720" rtlCol="0" anchor="t">
                <a:spAutoFit/>
              </a:bodyPr>
              <a:lstStyle/>
              <a:p>
                <a:pPr algn="ctr"/>
                <a:r>
                  <a:rPr lang="en-US" b="1">
                    <a:solidFill>
                      <a:schemeClr val="accent2"/>
                    </a:solidFill>
                    <a:latin typeface="Open Sans" panose="020B0606030504020204" pitchFamily="34" charset="0"/>
                    <a:ea typeface="Open Sans" panose="020B0606030504020204" pitchFamily="34" charset="0"/>
                    <a:cs typeface="Open Sans" panose="020B0606030504020204" pitchFamily="34" charset="0"/>
                  </a:rPr>
                  <a:t>Merchant</a:t>
                </a:r>
              </a:p>
              <a:p>
                <a:pPr algn="ctr"/>
                <a:r>
                  <a:rPr lang="en-US" b="1">
                    <a:solidFill>
                      <a:schemeClr val="accent2"/>
                    </a:solidFill>
                    <a:latin typeface="Open Sans" panose="020B0606030504020204" pitchFamily="34" charset="0"/>
                    <a:ea typeface="Open Sans" panose="020B0606030504020204" pitchFamily="34" charset="0"/>
                    <a:cs typeface="Open Sans" panose="020B0606030504020204" pitchFamily="34" charset="0"/>
                  </a:rPr>
                  <a:t>Bank</a:t>
                </a:r>
              </a:p>
            </p:txBody>
          </p:sp>
          <p:pic>
            <p:nvPicPr>
              <p:cNvPr id="61" name="Graphic 60">
                <a:extLst>
                  <a:ext uri="{FF2B5EF4-FFF2-40B4-BE49-F238E27FC236}">
                    <a16:creationId xmlns:a16="http://schemas.microsoft.com/office/drawing/2014/main" id="{DFAAEB5A-497C-43AC-A5F1-A169A526058F}"/>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9566" t="9548" r="12019" b="28253"/>
              <a:stretch/>
            </p:blipFill>
            <p:spPr>
              <a:xfrm>
                <a:off x="1016801" y="2906816"/>
                <a:ext cx="1272797" cy="1261997"/>
              </a:xfrm>
              <a:prstGeom prst="rect">
                <a:avLst/>
              </a:prstGeom>
            </p:spPr>
          </p:pic>
        </p:grpSp>
        <p:pic>
          <p:nvPicPr>
            <p:cNvPr id="59" name="Graphic 58" descr="Dollar with solid fill">
              <a:extLst>
                <a:ext uri="{FF2B5EF4-FFF2-40B4-BE49-F238E27FC236}">
                  <a16:creationId xmlns:a16="http://schemas.microsoft.com/office/drawing/2014/main" id="{A0998A0D-FAD4-43B7-B686-4A050B3D057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764314" y="4209142"/>
              <a:ext cx="192315" cy="192315"/>
            </a:xfrm>
            <a:prstGeom prst="rect">
              <a:avLst/>
            </a:prstGeom>
          </p:spPr>
        </p:pic>
      </p:grpSp>
      <p:grpSp>
        <p:nvGrpSpPr>
          <p:cNvPr id="62" name="Group 61">
            <a:extLst>
              <a:ext uri="{FF2B5EF4-FFF2-40B4-BE49-F238E27FC236}">
                <a16:creationId xmlns:a16="http://schemas.microsoft.com/office/drawing/2014/main" id="{0AE1DD8A-78B8-4272-AD8D-C6C2A7236E7D}"/>
              </a:ext>
            </a:extLst>
          </p:cNvPr>
          <p:cNvGrpSpPr/>
          <p:nvPr/>
        </p:nvGrpSpPr>
        <p:grpSpPr>
          <a:xfrm>
            <a:off x="2916019" y="1459678"/>
            <a:ext cx="1705752" cy="1864479"/>
            <a:chOff x="8012435" y="4078291"/>
            <a:chExt cx="1705752" cy="1864479"/>
          </a:xfrm>
        </p:grpSpPr>
        <p:grpSp>
          <p:nvGrpSpPr>
            <p:cNvPr id="63" name="Group 62">
              <a:extLst>
                <a:ext uri="{FF2B5EF4-FFF2-40B4-BE49-F238E27FC236}">
                  <a16:creationId xmlns:a16="http://schemas.microsoft.com/office/drawing/2014/main" id="{3DBFF42C-A96F-4DDD-8A69-CE9AB3499AD0}"/>
                </a:ext>
              </a:extLst>
            </p:cNvPr>
            <p:cNvGrpSpPr/>
            <p:nvPr/>
          </p:nvGrpSpPr>
          <p:grpSpPr>
            <a:xfrm>
              <a:off x="8012435" y="4078291"/>
              <a:ext cx="1705752" cy="1864479"/>
              <a:chOff x="823794" y="2906816"/>
              <a:chExt cx="1705752" cy="1864479"/>
            </a:xfrm>
          </p:grpSpPr>
          <p:sp>
            <p:nvSpPr>
              <p:cNvPr id="65" name="TextBox 64">
                <a:extLst>
                  <a:ext uri="{FF2B5EF4-FFF2-40B4-BE49-F238E27FC236}">
                    <a16:creationId xmlns:a16="http://schemas.microsoft.com/office/drawing/2014/main" id="{B30DDD7F-A77D-4E65-83BD-CDDFB44BA7E3}"/>
                  </a:ext>
                </a:extLst>
              </p:cNvPr>
              <p:cNvSpPr txBox="1"/>
              <p:nvPr/>
            </p:nvSpPr>
            <p:spPr>
              <a:xfrm>
                <a:off x="823794" y="4124964"/>
                <a:ext cx="1705752" cy="646331"/>
              </a:xfrm>
              <a:prstGeom prst="rect">
                <a:avLst/>
              </a:prstGeom>
              <a:noFill/>
            </p:spPr>
            <p:txBody>
              <a:bodyPr wrap="square" lIns="91440" tIns="45720" rIns="91440" bIns="45720" rtlCol="0" anchor="t">
                <a:spAutoFit/>
              </a:bodyPr>
              <a:lstStyle/>
              <a:p>
                <a:pPr algn="ctr"/>
                <a:r>
                  <a:rPr lang="en-US" b="1">
                    <a:solidFill>
                      <a:schemeClr val="accent2"/>
                    </a:solidFill>
                    <a:latin typeface="Open Sans" panose="020B0606030504020204" pitchFamily="34" charset="0"/>
                    <a:ea typeface="Open Sans" panose="020B0606030504020204" pitchFamily="34" charset="0"/>
                    <a:cs typeface="Open Sans" panose="020B0606030504020204" pitchFamily="34" charset="0"/>
                  </a:rPr>
                  <a:t>Issuing</a:t>
                </a:r>
              </a:p>
              <a:p>
                <a:pPr algn="ctr"/>
                <a:r>
                  <a:rPr lang="en-US" b="1">
                    <a:solidFill>
                      <a:schemeClr val="accent2"/>
                    </a:solidFill>
                    <a:latin typeface="Open Sans" panose="020B0606030504020204" pitchFamily="34" charset="0"/>
                    <a:ea typeface="Open Sans" panose="020B0606030504020204" pitchFamily="34" charset="0"/>
                    <a:cs typeface="Open Sans" panose="020B0606030504020204" pitchFamily="34" charset="0"/>
                  </a:rPr>
                  <a:t>Bank</a:t>
                </a:r>
              </a:p>
            </p:txBody>
          </p:sp>
          <p:pic>
            <p:nvPicPr>
              <p:cNvPr id="66" name="Graphic 65">
                <a:extLst>
                  <a:ext uri="{FF2B5EF4-FFF2-40B4-BE49-F238E27FC236}">
                    <a16:creationId xmlns:a16="http://schemas.microsoft.com/office/drawing/2014/main" id="{21B13BA8-7422-48F3-8B62-03AEF7C32BFC}"/>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9566" t="9548" r="12019" b="28253"/>
              <a:stretch/>
            </p:blipFill>
            <p:spPr>
              <a:xfrm>
                <a:off x="1016801" y="2906816"/>
                <a:ext cx="1272797" cy="1261997"/>
              </a:xfrm>
              <a:prstGeom prst="rect">
                <a:avLst/>
              </a:prstGeom>
            </p:spPr>
          </p:pic>
        </p:grpSp>
        <p:pic>
          <p:nvPicPr>
            <p:cNvPr id="64" name="Graphic 63" descr="Dollar with solid fill">
              <a:extLst>
                <a:ext uri="{FF2B5EF4-FFF2-40B4-BE49-F238E27FC236}">
                  <a16:creationId xmlns:a16="http://schemas.microsoft.com/office/drawing/2014/main" id="{2C06A417-8FB4-43CC-A6CC-E315958097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764314" y="4209142"/>
              <a:ext cx="192315" cy="192315"/>
            </a:xfrm>
            <a:prstGeom prst="rect">
              <a:avLst/>
            </a:prstGeom>
          </p:spPr>
        </p:pic>
      </p:grpSp>
      <p:sp>
        <p:nvSpPr>
          <p:cNvPr id="10" name="TextBox 9">
            <a:extLst>
              <a:ext uri="{FF2B5EF4-FFF2-40B4-BE49-F238E27FC236}">
                <a16:creationId xmlns:a16="http://schemas.microsoft.com/office/drawing/2014/main" id="{5EAA9234-F5A3-4A30-8A34-0FE0C7F94719}"/>
              </a:ext>
            </a:extLst>
          </p:cNvPr>
          <p:cNvSpPr txBox="1"/>
          <p:nvPr/>
        </p:nvSpPr>
        <p:spPr>
          <a:xfrm>
            <a:off x="8233068" y="1884801"/>
            <a:ext cx="3021085" cy="461665"/>
          </a:xfrm>
          <a:prstGeom prst="rect">
            <a:avLst/>
          </a:prstGeom>
          <a:noFill/>
        </p:spPr>
        <p:txBody>
          <a:bodyPr wrap="square" rtlCol="0">
            <a:spAutoFit/>
          </a:bodyPr>
          <a:lstStyle/>
          <a:p>
            <a:r>
              <a:rPr lang="en-US" sz="2400" b="1"/>
              <a:t>Transaction Cycle</a:t>
            </a:r>
            <a:endParaRPr lang="en-IN" sz="2400" b="1"/>
          </a:p>
        </p:txBody>
      </p:sp>
      <p:grpSp>
        <p:nvGrpSpPr>
          <p:cNvPr id="14" name="Group 13">
            <a:extLst>
              <a:ext uri="{FF2B5EF4-FFF2-40B4-BE49-F238E27FC236}">
                <a16:creationId xmlns:a16="http://schemas.microsoft.com/office/drawing/2014/main" id="{1FA77018-A6CA-4CC6-9CC6-E9AED3FC6453}"/>
              </a:ext>
            </a:extLst>
          </p:cNvPr>
          <p:cNvGrpSpPr/>
          <p:nvPr/>
        </p:nvGrpSpPr>
        <p:grpSpPr>
          <a:xfrm>
            <a:off x="8461805" y="3614311"/>
            <a:ext cx="3206478" cy="460318"/>
            <a:chOff x="8364223" y="4244269"/>
            <a:chExt cx="3206478" cy="460318"/>
          </a:xfrm>
        </p:grpSpPr>
        <p:sp>
          <p:nvSpPr>
            <p:cNvPr id="31" name="TextBox 30">
              <a:extLst>
                <a:ext uri="{FF2B5EF4-FFF2-40B4-BE49-F238E27FC236}">
                  <a16:creationId xmlns:a16="http://schemas.microsoft.com/office/drawing/2014/main" id="{06A2B50B-DA42-4870-A001-7A222A500869}"/>
                </a:ext>
              </a:extLst>
            </p:cNvPr>
            <p:cNvSpPr txBox="1"/>
            <p:nvPr/>
          </p:nvSpPr>
          <p:spPr>
            <a:xfrm>
              <a:off x="8824541" y="4273651"/>
              <a:ext cx="2746160" cy="369332"/>
            </a:xfrm>
            <a:prstGeom prst="rect">
              <a:avLst/>
            </a:prstGeom>
            <a:noFill/>
          </p:spPr>
          <p:txBody>
            <a:bodyPr wrap="square" rtlCol="0">
              <a:spAutoFit/>
            </a:bodyPr>
            <a:lstStyle/>
            <a:p>
              <a:r>
                <a:rPr lang="en-US"/>
                <a:t>Funding &amp; Settlement</a:t>
              </a:r>
              <a:endParaRPr lang="en-IN"/>
            </a:p>
          </p:txBody>
        </p:sp>
        <p:pic>
          <p:nvPicPr>
            <p:cNvPr id="9" name="Graphic 8" descr="Badge with solid fill">
              <a:extLst>
                <a:ext uri="{FF2B5EF4-FFF2-40B4-BE49-F238E27FC236}">
                  <a16:creationId xmlns:a16="http://schemas.microsoft.com/office/drawing/2014/main" id="{E1D88568-4E84-4070-B728-ABB5B82E41D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64223" y="4244269"/>
              <a:ext cx="460318" cy="460318"/>
            </a:xfrm>
            <a:prstGeom prst="rect">
              <a:avLst/>
            </a:prstGeom>
          </p:spPr>
        </p:pic>
      </p:grpSp>
      <p:grpSp>
        <p:nvGrpSpPr>
          <p:cNvPr id="15" name="Group 14">
            <a:extLst>
              <a:ext uri="{FF2B5EF4-FFF2-40B4-BE49-F238E27FC236}">
                <a16:creationId xmlns:a16="http://schemas.microsoft.com/office/drawing/2014/main" id="{5C668269-DE47-41D0-A8DB-1D6C6A830C3A}"/>
              </a:ext>
            </a:extLst>
          </p:cNvPr>
          <p:cNvGrpSpPr/>
          <p:nvPr/>
        </p:nvGrpSpPr>
        <p:grpSpPr>
          <a:xfrm>
            <a:off x="8461805" y="2721675"/>
            <a:ext cx="2302136" cy="460318"/>
            <a:chOff x="8364223" y="3157243"/>
            <a:chExt cx="2302136" cy="460318"/>
          </a:xfrm>
        </p:grpSpPr>
        <p:sp>
          <p:nvSpPr>
            <p:cNvPr id="40" name="TextBox 39">
              <a:extLst>
                <a:ext uri="{FF2B5EF4-FFF2-40B4-BE49-F238E27FC236}">
                  <a16:creationId xmlns:a16="http://schemas.microsoft.com/office/drawing/2014/main" id="{96D10CF2-B961-4AE5-BD85-651E8779B1D7}"/>
                </a:ext>
              </a:extLst>
            </p:cNvPr>
            <p:cNvSpPr txBox="1"/>
            <p:nvPr/>
          </p:nvSpPr>
          <p:spPr>
            <a:xfrm>
              <a:off x="8824541" y="3199754"/>
              <a:ext cx="1841818" cy="369332"/>
            </a:xfrm>
            <a:prstGeom prst="rect">
              <a:avLst/>
            </a:prstGeom>
            <a:noFill/>
          </p:spPr>
          <p:txBody>
            <a:bodyPr wrap="square" rtlCol="0">
              <a:spAutoFit/>
            </a:bodyPr>
            <a:lstStyle/>
            <a:p>
              <a:r>
                <a:rPr lang="en-US"/>
                <a:t>Authorization</a:t>
              </a:r>
              <a:endParaRPr lang="en-IN"/>
            </a:p>
          </p:txBody>
        </p:sp>
        <p:pic>
          <p:nvPicPr>
            <p:cNvPr id="13" name="Graphic 12" descr="Badge 1 with solid fill">
              <a:extLst>
                <a:ext uri="{FF2B5EF4-FFF2-40B4-BE49-F238E27FC236}">
                  <a16:creationId xmlns:a16="http://schemas.microsoft.com/office/drawing/2014/main" id="{F9EA1D74-08DA-464E-B395-EC1BB12BBA2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364223" y="3157243"/>
              <a:ext cx="460318" cy="460318"/>
            </a:xfrm>
            <a:prstGeom prst="rect">
              <a:avLst/>
            </a:prstGeom>
          </p:spPr>
        </p:pic>
      </p:grpSp>
    </p:spTree>
    <p:extLst>
      <p:ext uri="{BB962C8B-B14F-4D97-AF65-F5344CB8AC3E}">
        <p14:creationId xmlns:p14="http://schemas.microsoft.com/office/powerpoint/2010/main" val="323555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93823C-F919-45C6-80A2-B80F5F19F061}"/>
              </a:ext>
            </a:extLst>
          </p:cNvPr>
          <p:cNvSpPr>
            <a:spLocks noGrp="1"/>
          </p:cNvSpPr>
          <p:nvPr>
            <p:ph type="title"/>
          </p:nvPr>
        </p:nvSpPr>
        <p:spPr>
          <a:xfrm>
            <a:off x="479425" y="68462"/>
            <a:ext cx="11233150" cy="869560"/>
          </a:xfrm>
        </p:spPr>
        <p:txBody>
          <a:bodyPr/>
          <a:lstStyle/>
          <a:p>
            <a:r>
              <a:rPr lang="en-US"/>
              <a:t>Transaction cycle - Authorization</a:t>
            </a:r>
            <a:endParaRPr lang="en-IN"/>
          </a:p>
        </p:txBody>
      </p:sp>
      <p:sp>
        <p:nvSpPr>
          <p:cNvPr id="3" name="Slide Number Placeholder 2">
            <a:extLst>
              <a:ext uri="{FF2B5EF4-FFF2-40B4-BE49-F238E27FC236}">
                <a16:creationId xmlns:a16="http://schemas.microsoft.com/office/drawing/2014/main" id="{E7A23271-9043-4C91-8629-7BDA14135606}"/>
              </a:ext>
            </a:extLst>
          </p:cNvPr>
          <p:cNvSpPr>
            <a:spLocks noGrp="1"/>
          </p:cNvSpPr>
          <p:nvPr>
            <p:ph type="sldNum" sz="quarter" idx="4"/>
          </p:nvPr>
        </p:nvSpPr>
        <p:spPr/>
        <p:txBody>
          <a:bodyPr/>
          <a:lstStyle/>
          <a:p>
            <a:fld id="{3DD8A316-1690-4C62-9DF0-0D0BBB2020CF}" type="slidenum">
              <a:rPr lang="en-US" sz="900" smtClean="0"/>
              <a:pPr/>
              <a:t>12</a:t>
            </a:fld>
            <a:r>
              <a:rPr lang="en-US"/>
              <a:t> </a:t>
            </a:r>
          </a:p>
        </p:txBody>
      </p:sp>
      <p:sp>
        <p:nvSpPr>
          <p:cNvPr id="2" name="Footer Placeholder 1">
            <a:extLst>
              <a:ext uri="{FF2B5EF4-FFF2-40B4-BE49-F238E27FC236}">
                <a16:creationId xmlns:a16="http://schemas.microsoft.com/office/drawing/2014/main" id="{5A853365-3C20-459F-8339-A29F16441EA4}"/>
              </a:ext>
            </a:extLst>
          </p:cNvPr>
          <p:cNvSpPr>
            <a:spLocks noGrp="1"/>
          </p:cNvSpPr>
          <p:nvPr>
            <p:ph type="ftr" sz="quarter" idx="3"/>
          </p:nvPr>
        </p:nvSpPr>
        <p:spPr/>
        <p:txBody>
          <a:bodyPr/>
          <a:lstStyle/>
          <a:p>
            <a:r>
              <a:rPr lang="en-US"/>
              <a:t>Proprietary and Confidential</a:t>
            </a:r>
          </a:p>
        </p:txBody>
      </p:sp>
      <p:sp>
        <p:nvSpPr>
          <p:cNvPr id="23" name="TextBox 22">
            <a:extLst>
              <a:ext uri="{FF2B5EF4-FFF2-40B4-BE49-F238E27FC236}">
                <a16:creationId xmlns:a16="http://schemas.microsoft.com/office/drawing/2014/main" id="{4B961CDC-62AC-431E-B7ED-F4A16DC8E484}"/>
              </a:ext>
            </a:extLst>
          </p:cNvPr>
          <p:cNvSpPr txBox="1"/>
          <p:nvPr/>
        </p:nvSpPr>
        <p:spPr>
          <a:xfrm>
            <a:off x="8192745" y="6430192"/>
            <a:ext cx="2095604" cy="246221"/>
          </a:xfrm>
          <a:prstGeom prst="rect">
            <a:avLst/>
          </a:prstGeom>
          <a:noFill/>
        </p:spPr>
        <p:txBody>
          <a:bodyPr wrap="square">
            <a:spAutoFit/>
          </a:bodyPr>
          <a:lstStyle/>
          <a:p>
            <a:r>
              <a:rPr lang="en-US" sz="1000">
                <a:solidFill>
                  <a:schemeClr val="bg2">
                    <a:lumMod val="50000"/>
                  </a:schemeClr>
                </a:solidFill>
                <a:effectLst/>
                <a:latin typeface="Open Sans" panose="020B0606030504020204" pitchFamily="34" charset="0"/>
                <a:ea typeface="Open Sans" panose="020B0606030504020204" pitchFamily="34" charset="0"/>
                <a:cs typeface="Open Sans" panose="020B0606030504020204" pitchFamily="34" charset="0"/>
              </a:rPr>
              <a:t>Data source: </a:t>
            </a:r>
            <a:r>
              <a:rPr lang="en-US" sz="1000" u="none" strike="noStrike" err="1">
                <a:solidFill>
                  <a:schemeClr val="bg2">
                    <a:lumMod val="50000"/>
                  </a:schemeClr>
                </a:solidFill>
                <a:effectLst/>
                <a:latin typeface="Open Sans" panose="020B0606030504020204"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Fisglobal</a:t>
            </a:r>
            <a:r>
              <a:rPr lang="en-US" sz="1000" u="none" strike="noStrike">
                <a:solidFill>
                  <a:schemeClr val="bg2">
                    <a:lumMod val="50000"/>
                  </a:schemeClr>
                </a:solidFill>
                <a:effectLst/>
                <a:latin typeface="Open Sans" panose="020B0606030504020204"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 (2019)</a:t>
            </a:r>
            <a:endParaRPr lang="en-IN" sz="100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054" name="Group 2053">
            <a:extLst>
              <a:ext uri="{FF2B5EF4-FFF2-40B4-BE49-F238E27FC236}">
                <a16:creationId xmlns:a16="http://schemas.microsoft.com/office/drawing/2014/main" id="{38C5132B-7238-4A25-94DA-48B01456B428}"/>
              </a:ext>
            </a:extLst>
          </p:cNvPr>
          <p:cNvGrpSpPr/>
          <p:nvPr/>
        </p:nvGrpSpPr>
        <p:grpSpPr>
          <a:xfrm>
            <a:off x="4221932" y="1414917"/>
            <a:ext cx="2714928" cy="1306286"/>
            <a:chOff x="4221932" y="1414917"/>
            <a:chExt cx="2714928" cy="1306286"/>
          </a:xfrm>
        </p:grpSpPr>
        <p:pic>
          <p:nvPicPr>
            <p:cNvPr id="4" name="Picture 2" descr="Download Paypal Logo Transparent Png HQ PNG Image | FreePNGImg">
              <a:extLst>
                <a:ext uri="{FF2B5EF4-FFF2-40B4-BE49-F238E27FC236}">
                  <a16:creationId xmlns:a16="http://schemas.microsoft.com/office/drawing/2014/main" id="{4C30F683-D36F-44CF-9568-14EB302F5D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628" t="18159" r="26478" b="8503"/>
            <a:stretch/>
          </p:blipFill>
          <p:spPr bwMode="auto">
            <a:xfrm>
              <a:off x="5786574" y="1414917"/>
              <a:ext cx="1150286" cy="1306286"/>
            </a:xfrm>
            <a:prstGeom prst="rect">
              <a:avLst/>
            </a:prstGeom>
            <a:noFill/>
            <a:extLst>
              <a:ext uri="{909E8E84-426E-40DD-AFC4-6F175D3DCCD1}">
                <a14:hiddenFill xmlns:a14="http://schemas.microsoft.com/office/drawing/2010/main">
                  <a:solidFill>
                    <a:srgbClr val="FFFFFF"/>
                  </a:solidFill>
                </a14:hiddenFill>
              </a:ext>
            </a:extLst>
          </p:spPr>
        </p:pic>
        <p:pic>
          <p:nvPicPr>
            <p:cNvPr id="34" name="Graphic 33" descr="Arrow Right with solid fill">
              <a:extLst>
                <a:ext uri="{FF2B5EF4-FFF2-40B4-BE49-F238E27FC236}">
                  <a16:creationId xmlns:a16="http://schemas.microsoft.com/office/drawing/2014/main" id="{F027C3B8-5112-4757-8E10-E545F0CF95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21932" y="1579178"/>
              <a:ext cx="1272797" cy="914400"/>
            </a:xfrm>
            <a:prstGeom prst="rect">
              <a:avLst/>
            </a:prstGeom>
          </p:spPr>
        </p:pic>
      </p:grpSp>
      <p:grpSp>
        <p:nvGrpSpPr>
          <p:cNvPr id="2055" name="Group 2054">
            <a:extLst>
              <a:ext uri="{FF2B5EF4-FFF2-40B4-BE49-F238E27FC236}">
                <a16:creationId xmlns:a16="http://schemas.microsoft.com/office/drawing/2014/main" id="{38ED103F-848E-4FFA-A78E-017F115D38AE}"/>
              </a:ext>
            </a:extLst>
          </p:cNvPr>
          <p:cNvGrpSpPr/>
          <p:nvPr/>
        </p:nvGrpSpPr>
        <p:grpSpPr>
          <a:xfrm>
            <a:off x="7534795" y="1637230"/>
            <a:ext cx="3199661" cy="916396"/>
            <a:chOff x="7534795" y="1637230"/>
            <a:chExt cx="3199661" cy="916396"/>
          </a:xfrm>
        </p:grpSpPr>
        <p:pic>
          <p:nvPicPr>
            <p:cNvPr id="7" name="Picture 4" descr="Image result for visa logo">
              <a:extLst>
                <a:ext uri="{FF2B5EF4-FFF2-40B4-BE49-F238E27FC236}">
                  <a16:creationId xmlns:a16="http://schemas.microsoft.com/office/drawing/2014/main" id="{88E1C88A-19FD-4120-A496-D10E4D698BC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0494" r="72077" b="10435"/>
            <a:stretch/>
          </p:blipFill>
          <p:spPr bwMode="auto">
            <a:xfrm>
              <a:off x="9526866" y="1789613"/>
              <a:ext cx="1207590" cy="764013"/>
            </a:xfrm>
            <a:prstGeom prst="rect">
              <a:avLst/>
            </a:prstGeom>
            <a:noFill/>
            <a:extLst>
              <a:ext uri="{909E8E84-426E-40DD-AFC4-6F175D3DCCD1}">
                <a14:hiddenFill xmlns:a14="http://schemas.microsoft.com/office/drawing/2010/main">
                  <a:solidFill>
                    <a:srgbClr val="FFFFFF"/>
                  </a:solidFill>
                </a14:hiddenFill>
              </a:ext>
            </a:extLst>
          </p:spPr>
        </p:pic>
        <p:pic>
          <p:nvPicPr>
            <p:cNvPr id="37" name="Graphic 36" descr="Arrow Right with solid fill">
              <a:extLst>
                <a:ext uri="{FF2B5EF4-FFF2-40B4-BE49-F238E27FC236}">
                  <a16:creationId xmlns:a16="http://schemas.microsoft.com/office/drawing/2014/main" id="{80C9929D-B280-4859-89AB-B6E562440F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34795" y="1637230"/>
              <a:ext cx="1272797" cy="914400"/>
            </a:xfrm>
            <a:prstGeom prst="rect">
              <a:avLst/>
            </a:prstGeom>
          </p:spPr>
        </p:pic>
      </p:grpSp>
      <p:pic>
        <p:nvPicPr>
          <p:cNvPr id="39" name="Graphic 38" descr="Arrow Right with solid fill">
            <a:extLst>
              <a:ext uri="{FF2B5EF4-FFF2-40B4-BE49-F238E27FC236}">
                <a16:creationId xmlns:a16="http://schemas.microsoft.com/office/drawing/2014/main" id="{877BE206-FA27-427D-9D5B-6058B210D3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872158">
            <a:off x="8326709" y="2890696"/>
            <a:ext cx="1272797" cy="914400"/>
          </a:xfrm>
          <a:prstGeom prst="rect">
            <a:avLst/>
          </a:prstGeom>
        </p:spPr>
      </p:pic>
      <p:pic>
        <p:nvPicPr>
          <p:cNvPr id="40" name="Graphic 39" descr="Arrow Right with solid fill">
            <a:extLst>
              <a:ext uri="{FF2B5EF4-FFF2-40B4-BE49-F238E27FC236}">
                <a16:creationId xmlns:a16="http://schemas.microsoft.com/office/drawing/2014/main" id="{F0EC478A-8284-4C48-AB74-26CF96AEFFF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a:off x="7482705" y="2038445"/>
            <a:ext cx="1272797" cy="914400"/>
          </a:xfrm>
          <a:prstGeom prst="rect">
            <a:avLst/>
          </a:prstGeom>
        </p:spPr>
      </p:pic>
      <p:pic>
        <p:nvPicPr>
          <p:cNvPr id="41" name="Graphic 40" descr="Arrow Right with solid fill">
            <a:extLst>
              <a:ext uri="{FF2B5EF4-FFF2-40B4-BE49-F238E27FC236}">
                <a16:creationId xmlns:a16="http://schemas.microsoft.com/office/drawing/2014/main" id="{ACBAE42F-CF50-42E5-BF63-5AA2C06B365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a:off x="4222195" y="2027718"/>
            <a:ext cx="1272797" cy="914400"/>
          </a:xfrm>
          <a:prstGeom prst="rect">
            <a:avLst/>
          </a:prstGeom>
        </p:spPr>
      </p:pic>
      <p:sp>
        <p:nvSpPr>
          <p:cNvPr id="10" name="TextBox 9">
            <a:extLst>
              <a:ext uri="{FF2B5EF4-FFF2-40B4-BE49-F238E27FC236}">
                <a16:creationId xmlns:a16="http://schemas.microsoft.com/office/drawing/2014/main" id="{DCF11632-C54F-424F-A632-ABBD2752CEA4}"/>
              </a:ext>
            </a:extLst>
          </p:cNvPr>
          <p:cNvSpPr txBox="1"/>
          <p:nvPr/>
        </p:nvSpPr>
        <p:spPr>
          <a:xfrm>
            <a:off x="1507524" y="5119917"/>
            <a:ext cx="5475678" cy="646331"/>
          </a:xfrm>
          <a:prstGeom prst="rect">
            <a:avLst/>
          </a:prstGeom>
          <a:noFill/>
        </p:spPr>
        <p:txBody>
          <a:bodyPr wrap="square" rtlCol="0">
            <a:spAutoFit/>
          </a:bodyPr>
          <a:lstStyle/>
          <a:p>
            <a:pPr marL="342900" indent="-342900">
              <a:buFont typeface="Wingdings" panose="05000000000000000000" pitchFamily="2" charset="2"/>
              <a:buChar char="§"/>
            </a:pPr>
            <a:r>
              <a:rPr lang="en-US">
                <a:solidFill>
                  <a:schemeClr val="tx2"/>
                </a:solidFill>
              </a:rPr>
              <a:t>Card Details &amp; Purchase Amount</a:t>
            </a:r>
          </a:p>
          <a:p>
            <a:pPr marL="342900" indent="-342900">
              <a:buFont typeface="Wingdings" panose="05000000000000000000" pitchFamily="2" charset="2"/>
              <a:buChar char="§"/>
            </a:pPr>
            <a:r>
              <a:rPr lang="en-US">
                <a:solidFill>
                  <a:schemeClr val="accent2"/>
                </a:solidFill>
              </a:rPr>
              <a:t>Approval Status</a:t>
            </a:r>
            <a:endParaRPr lang="en-IN">
              <a:solidFill>
                <a:schemeClr val="accent2"/>
              </a:solidFill>
            </a:endParaRPr>
          </a:p>
        </p:txBody>
      </p:sp>
      <p:pic>
        <p:nvPicPr>
          <p:cNvPr id="25" name="Graphic 24">
            <a:extLst>
              <a:ext uri="{FF2B5EF4-FFF2-40B4-BE49-F238E27FC236}">
                <a16:creationId xmlns:a16="http://schemas.microsoft.com/office/drawing/2014/main" id="{FDBAE06F-59A6-4018-83FF-5DF47E5AA78B}"/>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b="16933"/>
          <a:stretch/>
        </p:blipFill>
        <p:spPr>
          <a:xfrm>
            <a:off x="1058200" y="1521307"/>
            <a:ext cx="1419678" cy="1474107"/>
          </a:xfrm>
          <a:prstGeom prst="rect">
            <a:avLst/>
          </a:prstGeom>
        </p:spPr>
      </p:pic>
      <p:pic>
        <p:nvPicPr>
          <p:cNvPr id="1026" name="Picture 2" descr="Adidas | History, Products, &amp; Facts | Britannica">
            <a:extLst>
              <a:ext uri="{FF2B5EF4-FFF2-40B4-BE49-F238E27FC236}">
                <a16:creationId xmlns:a16="http://schemas.microsoft.com/office/drawing/2014/main" id="{166EB5E1-FE8A-4003-BC3A-5F9FBA741EC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7932" t="26256" r="27550" b="28565"/>
          <a:stretch/>
        </p:blipFill>
        <p:spPr bwMode="auto">
          <a:xfrm>
            <a:off x="2365327" y="1387983"/>
            <a:ext cx="1587043" cy="1131509"/>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50A151C6-7AA8-47B8-A957-818EDC83D517}"/>
              </a:ext>
            </a:extLst>
          </p:cNvPr>
          <p:cNvGrpSpPr/>
          <p:nvPr/>
        </p:nvGrpSpPr>
        <p:grpSpPr>
          <a:xfrm>
            <a:off x="7318317" y="2991146"/>
            <a:ext cx="2579079" cy="2974650"/>
            <a:chOff x="7318317" y="2991146"/>
            <a:chExt cx="2579079" cy="2974650"/>
          </a:xfrm>
        </p:grpSpPr>
        <p:sp>
          <p:nvSpPr>
            <p:cNvPr id="13" name="TextBox 12">
              <a:extLst>
                <a:ext uri="{FF2B5EF4-FFF2-40B4-BE49-F238E27FC236}">
                  <a16:creationId xmlns:a16="http://schemas.microsoft.com/office/drawing/2014/main" id="{2313FAA4-7D01-4998-A408-2964C323EF6A}"/>
                </a:ext>
              </a:extLst>
            </p:cNvPr>
            <p:cNvSpPr txBox="1"/>
            <p:nvPr/>
          </p:nvSpPr>
          <p:spPr>
            <a:xfrm>
              <a:off x="7318317" y="5319465"/>
              <a:ext cx="1705752" cy="646331"/>
            </a:xfrm>
            <a:prstGeom prst="rect">
              <a:avLst/>
            </a:prstGeom>
            <a:noFill/>
          </p:spPr>
          <p:txBody>
            <a:bodyPr wrap="square" lIns="91440" tIns="45720" rIns="91440" bIns="45720" rtlCol="0" anchor="t">
              <a:spAutoFit/>
            </a:bodyPr>
            <a:lstStyle/>
            <a:p>
              <a:pPr algn="ctr"/>
              <a:r>
                <a:rPr lang="en-US" b="1">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Issuing</a:t>
              </a:r>
            </a:p>
            <a:p>
              <a:pPr algn="ctr"/>
              <a:r>
                <a:rPr lang="en-US" b="1">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Bank</a:t>
              </a:r>
            </a:p>
          </p:txBody>
        </p:sp>
        <p:pic>
          <p:nvPicPr>
            <p:cNvPr id="38" name="Graphic 37" descr="Arrow Right with solid fill">
              <a:extLst>
                <a:ext uri="{FF2B5EF4-FFF2-40B4-BE49-F238E27FC236}">
                  <a16:creationId xmlns:a16="http://schemas.microsoft.com/office/drawing/2014/main" id="{65569D40-103E-4624-9D98-AAF666F272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7884288">
              <a:off x="8803797" y="3170345"/>
              <a:ext cx="1272797" cy="914400"/>
            </a:xfrm>
            <a:prstGeom prst="rect">
              <a:avLst/>
            </a:prstGeom>
          </p:spPr>
        </p:pic>
        <p:pic>
          <p:nvPicPr>
            <p:cNvPr id="62" name="Picture 61" descr="A picture containing logo&#10;&#10;Description automatically generated">
              <a:extLst>
                <a:ext uri="{FF2B5EF4-FFF2-40B4-BE49-F238E27FC236}">
                  <a16:creationId xmlns:a16="http://schemas.microsoft.com/office/drawing/2014/main" id="{37FEFA62-D105-47F6-B543-285F96B8D50A}"/>
                </a:ext>
              </a:extLst>
            </p:cNvPr>
            <p:cNvPicPr>
              <a:picLocks noChangeAspect="1"/>
            </p:cNvPicPr>
            <p:nvPr/>
          </p:nvPicPr>
          <p:blipFill rotWithShape="1">
            <a:blip r:embed="rId13">
              <a:extLst>
                <a:ext uri="{28A0092B-C50C-407E-A947-70E740481C1C}">
                  <a14:useLocalDpi xmlns:a14="http://schemas.microsoft.com/office/drawing/2010/main" val="0"/>
                </a:ext>
              </a:extLst>
            </a:blip>
            <a:srcRect l="29956" t="13489" r="30322" b="15971"/>
            <a:stretch/>
          </p:blipFill>
          <p:spPr>
            <a:xfrm>
              <a:off x="7763365" y="3801117"/>
              <a:ext cx="855006" cy="1518348"/>
            </a:xfrm>
            <a:prstGeom prst="rect">
              <a:avLst/>
            </a:prstGeom>
          </p:spPr>
        </p:pic>
      </p:grpSp>
    </p:spTree>
    <p:extLst>
      <p:ext uri="{BB962C8B-B14F-4D97-AF65-F5344CB8AC3E}">
        <p14:creationId xmlns:p14="http://schemas.microsoft.com/office/powerpoint/2010/main" val="188232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93823C-F919-45C6-80A2-B80F5F19F061}"/>
              </a:ext>
            </a:extLst>
          </p:cNvPr>
          <p:cNvSpPr>
            <a:spLocks noGrp="1"/>
          </p:cNvSpPr>
          <p:nvPr>
            <p:ph type="title"/>
          </p:nvPr>
        </p:nvSpPr>
        <p:spPr/>
        <p:txBody>
          <a:bodyPr/>
          <a:lstStyle/>
          <a:p>
            <a:r>
              <a:rPr lang="en-US"/>
              <a:t>Transaction cycle – funding &amp; settlement</a:t>
            </a:r>
            <a:endParaRPr lang="en-IN"/>
          </a:p>
        </p:txBody>
      </p:sp>
      <p:sp>
        <p:nvSpPr>
          <p:cNvPr id="3" name="Slide Number Placeholder 2">
            <a:extLst>
              <a:ext uri="{FF2B5EF4-FFF2-40B4-BE49-F238E27FC236}">
                <a16:creationId xmlns:a16="http://schemas.microsoft.com/office/drawing/2014/main" id="{E7A23271-9043-4C91-8629-7BDA14135606}"/>
              </a:ext>
            </a:extLst>
          </p:cNvPr>
          <p:cNvSpPr>
            <a:spLocks noGrp="1"/>
          </p:cNvSpPr>
          <p:nvPr>
            <p:ph type="sldNum" sz="quarter" idx="4"/>
          </p:nvPr>
        </p:nvSpPr>
        <p:spPr/>
        <p:txBody>
          <a:bodyPr/>
          <a:lstStyle/>
          <a:p>
            <a:fld id="{3DD8A316-1690-4C62-9DF0-0D0BBB2020CF}" type="slidenum">
              <a:rPr lang="en-US" sz="900" smtClean="0"/>
              <a:pPr/>
              <a:t>13</a:t>
            </a:fld>
            <a:r>
              <a:rPr lang="en-US"/>
              <a:t> </a:t>
            </a:r>
          </a:p>
        </p:txBody>
      </p:sp>
      <p:sp>
        <p:nvSpPr>
          <p:cNvPr id="2" name="Footer Placeholder 1">
            <a:extLst>
              <a:ext uri="{FF2B5EF4-FFF2-40B4-BE49-F238E27FC236}">
                <a16:creationId xmlns:a16="http://schemas.microsoft.com/office/drawing/2014/main" id="{5A853365-3C20-459F-8339-A29F16441EA4}"/>
              </a:ext>
            </a:extLst>
          </p:cNvPr>
          <p:cNvSpPr>
            <a:spLocks noGrp="1"/>
          </p:cNvSpPr>
          <p:nvPr>
            <p:ph type="ftr" sz="quarter" idx="3"/>
          </p:nvPr>
        </p:nvSpPr>
        <p:spPr/>
        <p:txBody>
          <a:bodyPr/>
          <a:lstStyle/>
          <a:p>
            <a:r>
              <a:rPr lang="en-US"/>
              <a:t>Proprietary and Confidential</a:t>
            </a:r>
          </a:p>
        </p:txBody>
      </p:sp>
      <p:sp>
        <p:nvSpPr>
          <p:cNvPr id="23" name="TextBox 22">
            <a:extLst>
              <a:ext uri="{FF2B5EF4-FFF2-40B4-BE49-F238E27FC236}">
                <a16:creationId xmlns:a16="http://schemas.microsoft.com/office/drawing/2014/main" id="{4B961CDC-62AC-431E-B7ED-F4A16DC8E484}"/>
              </a:ext>
            </a:extLst>
          </p:cNvPr>
          <p:cNvSpPr txBox="1"/>
          <p:nvPr/>
        </p:nvSpPr>
        <p:spPr>
          <a:xfrm>
            <a:off x="8192745" y="6430192"/>
            <a:ext cx="2095604" cy="246221"/>
          </a:xfrm>
          <a:prstGeom prst="rect">
            <a:avLst/>
          </a:prstGeom>
          <a:noFill/>
        </p:spPr>
        <p:txBody>
          <a:bodyPr wrap="square">
            <a:spAutoFit/>
          </a:bodyPr>
          <a:lstStyle/>
          <a:p>
            <a:r>
              <a:rPr lang="en-US" sz="1000">
                <a:solidFill>
                  <a:schemeClr val="bg2">
                    <a:lumMod val="50000"/>
                  </a:schemeClr>
                </a:solidFill>
                <a:effectLst/>
                <a:latin typeface="Open Sans" panose="020B0606030504020204" pitchFamily="34" charset="0"/>
                <a:ea typeface="Open Sans" panose="020B0606030504020204" pitchFamily="34" charset="0"/>
                <a:cs typeface="Open Sans" panose="020B0606030504020204" pitchFamily="34" charset="0"/>
              </a:rPr>
              <a:t>Data source: </a:t>
            </a:r>
            <a:r>
              <a:rPr lang="en-US" sz="1000" u="none" strike="noStrike" err="1">
                <a:solidFill>
                  <a:schemeClr val="bg2">
                    <a:lumMod val="50000"/>
                  </a:schemeClr>
                </a:solidFill>
                <a:effectLst/>
                <a:latin typeface="Open Sans" panose="020B0606030504020204"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Fisglobal</a:t>
            </a:r>
            <a:r>
              <a:rPr lang="en-US" sz="1000" u="none" strike="noStrike">
                <a:solidFill>
                  <a:schemeClr val="bg2">
                    <a:lumMod val="50000"/>
                  </a:schemeClr>
                </a:solidFill>
                <a:effectLst/>
                <a:latin typeface="Open Sans" panose="020B0606030504020204"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 (2019)</a:t>
            </a:r>
            <a:endParaRPr lang="en-IN" sz="100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67" name="Group 66">
            <a:extLst>
              <a:ext uri="{FF2B5EF4-FFF2-40B4-BE49-F238E27FC236}">
                <a16:creationId xmlns:a16="http://schemas.microsoft.com/office/drawing/2014/main" id="{D8E2E0C0-E38F-4D02-BD25-47C41C6013BC}"/>
              </a:ext>
            </a:extLst>
          </p:cNvPr>
          <p:cNvGrpSpPr/>
          <p:nvPr/>
        </p:nvGrpSpPr>
        <p:grpSpPr>
          <a:xfrm>
            <a:off x="916235" y="1514945"/>
            <a:ext cx="7374764" cy="4006710"/>
            <a:chOff x="916235" y="1514945"/>
            <a:chExt cx="7374764" cy="4006710"/>
          </a:xfrm>
        </p:grpSpPr>
        <p:pic>
          <p:nvPicPr>
            <p:cNvPr id="25" name="Graphic 24">
              <a:extLst>
                <a:ext uri="{FF2B5EF4-FFF2-40B4-BE49-F238E27FC236}">
                  <a16:creationId xmlns:a16="http://schemas.microsoft.com/office/drawing/2014/main" id="{FDBAE06F-59A6-4018-83FF-5DF47E5AA78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16933"/>
            <a:stretch/>
          </p:blipFill>
          <p:spPr>
            <a:xfrm>
              <a:off x="1058200" y="1514945"/>
              <a:ext cx="1419678" cy="1474107"/>
            </a:xfrm>
            <a:prstGeom prst="rect">
              <a:avLst/>
            </a:prstGeom>
          </p:spPr>
        </p:pic>
        <p:grpSp>
          <p:nvGrpSpPr>
            <p:cNvPr id="2058" name="Group 2057">
              <a:extLst>
                <a:ext uri="{FF2B5EF4-FFF2-40B4-BE49-F238E27FC236}">
                  <a16:creationId xmlns:a16="http://schemas.microsoft.com/office/drawing/2014/main" id="{90EF7247-D2C9-41BB-B520-2A2F85C1D9B5}"/>
                </a:ext>
              </a:extLst>
            </p:cNvPr>
            <p:cNvGrpSpPr/>
            <p:nvPr/>
          </p:nvGrpSpPr>
          <p:grpSpPr>
            <a:xfrm>
              <a:off x="916235" y="2989052"/>
              <a:ext cx="7374764" cy="2532603"/>
              <a:chOff x="916235" y="2989052"/>
              <a:chExt cx="7374764" cy="2532603"/>
            </a:xfrm>
          </p:grpSpPr>
          <p:pic>
            <p:nvPicPr>
              <p:cNvPr id="31" name="Graphic 30">
                <a:extLst>
                  <a:ext uri="{FF2B5EF4-FFF2-40B4-BE49-F238E27FC236}">
                    <a16:creationId xmlns:a16="http://schemas.microsoft.com/office/drawing/2014/main" id="{635EC601-7103-4CC5-8B62-D0EC9727D0B0}"/>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20713"/>
              <a:stretch/>
            </p:blipFill>
            <p:spPr>
              <a:xfrm>
                <a:off x="916235" y="3557212"/>
                <a:ext cx="1019195" cy="1010109"/>
              </a:xfrm>
              <a:prstGeom prst="rect">
                <a:avLst/>
              </a:prstGeom>
            </p:spPr>
          </p:pic>
          <p:cxnSp>
            <p:nvCxnSpPr>
              <p:cNvPr id="2048" name="Connector: Curved 2047">
                <a:extLst>
                  <a:ext uri="{FF2B5EF4-FFF2-40B4-BE49-F238E27FC236}">
                    <a16:creationId xmlns:a16="http://schemas.microsoft.com/office/drawing/2014/main" id="{9F777A8B-617C-4434-92A4-A59081123EC9}"/>
                  </a:ext>
                </a:extLst>
              </p:cNvPr>
              <p:cNvCxnSpPr>
                <a:stCxn id="13" idx="2"/>
                <a:endCxn id="31" idx="2"/>
              </p:cNvCxnSpPr>
              <p:nvPr/>
            </p:nvCxnSpPr>
            <p:spPr>
              <a:xfrm rot="5400000" flipH="1">
                <a:off x="4381249" y="1611905"/>
                <a:ext cx="954334" cy="6865166"/>
              </a:xfrm>
              <a:prstGeom prst="curvedConnector3">
                <a:avLst>
                  <a:gd name="adj1" fmla="val -23954"/>
                </a:avLst>
              </a:prstGeom>
              <a:ln w="3492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51" name="Straight Arrow Connector 2050">
                <a:extLst>
                  <a:ext uri="{FF2B5EF4-FFF2-40B4-BE49-F238E27FC236}">
                    <a16:creationId xmlns:a16="http://schemas.microsoft.com/office/drawing/2014/main" id="{030963AC-FEA9-4BBA-AC78-7F4567B1C923}"/>
                  </a:ext>
                </a:extLst>
              </p:cNvPr>
              <p:cNvCxnSpPr>
                <a:endCxn id="25" idx="2"/>
              </p:cNvCxnSpPr>
              <p:nvPr/>
            </p:nvCxnSpPr>
            <p:spPr>
              <a:xfrm flipV="1">
                <a:off x="1538514" y="2989052"/>
                <a:ext cx="229525" cy="472925"/>
              </a:xfrm>
              <a:prstGeom prst="straightConnector1">
                <a:avLst/>
              </a:prstGeom>
              <a:ln w="34925">
                <a:prstDash val="sysDash"/>
                <a:tailEnd type="triangle"/>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3BAA71F4-8B2D-4497-AE69-F0F874D21A88}"/>
              </a:ext>
            </a:extLst>
          </p:cNvPr>
          <p:cNvGrpSpPr/>
          <p:nvPr/>
        </p:nvGrpSpPr>
        <p:grpSpPr>
          <a:xfrm>
            <a:off x="7369383" y="1572672"/>
            <a:ext cx="3477820" cy="1068834"/>
            <a:chOff x="7369383" y="1572672"/>
            <a:chExt cx="3477820" cy="1068834"/>
          </a:xfrm>
        </p:grpSpPr>
        <p:pic>
          <p:nvPicPr>
            <p:cNvPr id="7" name="Picture 4" descr="Image result for visa logo">
              <a:extLst>
                <a:ext uri="{FF2B5EF4-FFF2-40B4-BE49-F238E27FC236}">
                  <a16:creationId xmlns:a16="http://schemas.microsoft.com/office/drawing/2014/main" id="{88E1C88A-19FD-4120-A496-D10E4D698B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0494" r="72077" b="10435"/>
            <a:stretch/>
          </p:blipFill>
          <p:spPr bwMode="auto">
            <a:xfrm>
              <a:off x="9639613" y="1796399"/>
              <a:ext cx="1207590" cy="764013"/>
            </a:xfrm>
            <a:prstGeom prst="rect">
              <a:avLst/>
            </a:prstGeom>
            <a:noFill/>
            <a:extLst>
              <a:ext uri="{909E8E84-426E-40DD-AFC4-6F175D3DCCD1}">
                <a14:hiddenFill xmlns:a14="http://schemas.microsoft.com/office/drawing/2010/main">
                  <a:solidFill>
                    <a:srgbClr val="FFFFFF"/>
                  </a:solidFill>
                </a14:hiddenFill>
              </a:ext>
            </a:extLst>
          </p:spPr>
        </p:pic>
        <p:pic>
          <p:nvPicPr>
            <p:cNvPr id="50" name="Graphic 49" descr="Arrow Right with solid fill">
              <a:extLst>
                <a:ext uri="{FF2B5EF4-FFF2-40B4-BE49-F238E27FC236}">
                  <a16:creationId xmlns:a16="http://schemas.microsoft.com/office/drawing/2014/main" id="{E498645D-D932-45C3-BE57-788210DEF47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69383" y="1727106"/>
              <a:ext cx="1591166" cy="914400"/>
            </a:xfrm>
            <a:prstGeom prst="rect">
              <a:avLst/>
            </a:prstGeom>
          </p:spPr>
        </p:pic>
        <p:sp>
          <p:nvSpPr>
            <p:cNvPr id="59" name="TextBox 58">
              <a:extLst>
                <a:ext uri="{FF2B5EF4-FFF2-40B4-BE49-F238E27FC236}">
                  <a16:creationId xmlns:a16="http://schemas.microsoft.com/office/drawing/2014/main" id="{789309BD-7755-4FAA-A34B-0E9139D88A51}"/>
                </a:ext>
              </a:extLst>
            </p:cNvPr>
            <p:cNvSpPr txBox="1"/>
            <p:nvPr/>
          </p:nvSpPr>
          <p:spPr>
            <a:xfrm>
              <a:off x="7369383" y="1572672"/>
              <a:ext cx="1518535" cy="584775"/>
            </a:xfrm>
            <a:prstGeom prst="rect">
              <a:avLst/>
            </a:prstGeom>
            <a:noFill/>
          </p:spPr>
          <p:txBody>
            <a:bodyPr wrap="square" rtlCol="0">
              <a:spAutoFit/>
            </a:bodyPr>
            <a:lstStyle/>
            <a:p>
              <a:pPr algn="ctr"/>
              <a:r>
                <a:rPr lang="en-US" sz="1600" b="1">
                  <a:latin typeface="Open Sans" panose="020B0606030504020204" pitchFamily="34" charset="0"/>
                  <a:ea typeface="Open Sans" panose="020B0606030504020204" pitchFamily="34" charset="0"/>
                  <a:cs typeface="Open Sans" panose="020B0606030504020204" pitchFamily="34" charset="0"/>
                </a:rPr>
                <a:t>Transaction Details</a:t>
              </a:r>
              <a:endParaRPr lang="en-IN" sz="1600" b="1">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5" name="Group 34">
            <a:extLst>
              <a:ext uri="{FF2B5EF4-FFF2-40B4-BE49-F238E27FC236}">
                <a16:creationId xmlns:a16="http://schemas.microsoft.com/office/drawing/2014/main" id="{73CE8B74-1646-4185-AFF4-C17181FE16A1}"/>
              </a:ext>
            </a:extLst>
          </p:cNvPr>
          <p:cNvGrpSpPr/>
          <p:nvPr/>
        </p:nvGrpSpPr>
        <p:grpSpPr>
          <a:xfrm>
            <a:off x="6607172" y="2587915"/>
            <a:ext cx="1502797" cy="1591166"/>
            <a:chOff x="6625853" y="2584869"/>
            <a:chExt cx="1502797" cy="1591166"/>
          </a:xfrm>
        </p:grpSpPr>
        <p:pic>
          <p:nvPicPr>
            <p:cNvPr id="53" name="Graphic 52" descr="Arrow Right with solid fill">
              <a:extLst>
                <a:ext uri="{FF2B5EF4-FFF2-40B4-BE49-F238E27FC236}">
                  <a16:creationId xmlns:a16="http://schemas.microsoft.com/office/drawing/2014/main" id="{4AED4DA1-18CE-4EED-B41E-E54447FE635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3644858">
              <a:off x="6287470" y="2923252"/>
              <a:ext cx="1591166" cy="914400"/>
            </a:xfrm>
            <a:prstGeom prst="rect">
              <a:avLst/>
            </a:prstGeom>
          </p:spPr>
        </p:pic>
        <p:sp>
          <p:nvSpPr>
            <p:cNvPr id="61" name="TextBox 60">
              <a:extLst>
                <a:ext uri="{FF2B5EF4-FFF2-40B4-BE49-F238E27FC236}">
                  <a16:creationId xmlns:a16="http://schemas.microsoft.com/office/drawing/2014/main" id="{EA400A09-8B32-4C81-B6E3-05ED37650364}"/>
                </a:ext>
              </a:extLst>
            </p:cNvPr>
            <p:cNvSpPr txBox="1"/>
            <p:nvPr/>
          </p:nvSpPr>
          <p:spPr>
            <a:xfrm>
              <a:off x="7252179" y="2933126"/>
              <a:ext cx="876471" cy="584775"/>
            </a:xfrm>
            <a:prstGeom prst="rect">
              <a:avLst/>
            </a:prstGeom>
            <a:noFill/>
          </p:spPr>
          <p:txBody>
            <a:bodyPr wrap="square" rtlCol="0">
              <a:spAutoFit/>
            </a:bodyPr>
            <a:lstStyle/>
            <a:p>
              <a:pPr algn="ctr"/>
              <a:r>
                <a:rPr lang="en-US" sz="1600" b="1">
                  <a:latin typeface="Open Sans" panose="020B0606030504020204" pitchFamily="34" charset="0"/>
                  <a:ea typeface="Open Sans" panose="020B0606030504020204" pitchFamily="34" charset="0"/>
                  <a:cs typeface="Open Sans" panose="020B0606030504020204" pitchFamily="34" charset="0"/>
                </a:rPr>
                <a:t>Sends</a:t>
              </a:r>
            </a:p>
            <a:p>
              <a:pPr algn="ctr"/>
              <a:r>
                <a:rPr lang="en-US" sz="1600" b="1">
                  <a:latin typeface="Open Sans" panose="020B0606030504020204" pitchFamily="34" charset="0"/>
                  <a:ea typeface="Open Sans" panose="020B0606030504020204" pitchFamily="34" charset="0"/>
                  <a:cs typeface="Open Sans" panose="020B0606030504020204" pitchFamily="34" charset="0"/>
                </a:rPr>
                <a:t>Money</a:t>
              </a:r>
              <a:endParaRPr lang="en-IN" sz="1600" b="1">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66" name="Group 65">
            <a:extLst>
              <a:ext uri="{FF2B5EF4-FFF2-40B4-BE49-F238E27FC236}">
                <a16:creationId xmlns:a16="http://schemas.microsoft.com/office/drawing/2014/main" id="{3A82057D-E5A8-45F7-BB26-1C33DDC8C3CC}"/>
              </a:ext>
            </a:extLst>
          </p:cNvPr>
          <p:cNvGrpSpPr/>
          <p:nvPr/>
        </p:nvGrpSpPr>
        <p:grpSpPr>
          <a:xfrm>
            <a:off x="4825011" y="2560413"/>
            <a:ext cx="1440871" cy="2056312"/>
            <a:chOff x="4800231" y="2524775"/>
            <a:chExt cx="1440871" cy="2056312"/>
          </a:xfrm>
        </p:grpSpPr>
        <p:cxnSp>
          <p:nvCxnSpPr>
            <p:cNvPr id="80" name="Connector: Curved 79">
              <a:extLst>
                <a:ext uri="{FF2B5EF4-FFF2-40B4-BE49-F238E27FC236}">
                  <a16:creationId xmlns:a16="http://schemas.microsoft.com/office/drawing/2014/main" id="{E69D28C6-EF83-4957-881D-8AFA965B42A0}"/>
                </a:ext>
              </a:extLst>
            </p:cNvPr>
            <p:cNvCxnSpPr>
              <a:cxnSpLocks/>
              <a:endCxn id="2050" idx="3"/>
            </p:cNvCxnSpPr>
            <p:nvPr/>
          </p:nvCxnSpPr>
          <p:spPr>
            <a:xfrm rot="5400000">
              <a:off x="4560557" y="2900541"/>
              <a:ext cx="2056312" cy="1304779"/>
            </a:xfrm>
            <a:prstGeom prst="curvedConnector2">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06E58A87-082B-405B-B37E-C0714A7596C4}"/>
                </a:ext>
              </a:extLst>
            </p:cNvPr>
            <p:cNvSpPr txBox="1"/>
            <p:nvPr/>
          </p:nvSpPr>
          <p:spPr>
            <a:xfrm>
              <a:off x="4800231" y="3215381"/>
              <a:ext cx="1166493" cy="584775"/>
            </a:xfrm>
            <a:prstGeom prst="rect">
              <a:avLst/>
            </a:prstGeom>
            <a:noFill/>
          </p:spPr>
          <p:txBody>
            <a:bodyPr wrap="square" rtlCol="0">
              <a:spAutoFit/>
            </a:bodyPr>
            <a:lstStyle/>
            <a:p>
              <a:pPr algn="ctr"/>
              <a:r>
                <a:rPr lang="en-US" sz="1600" b="1">
                  <a:latin typeface="Open Sans" panose="020B0606030504020204" pitchFamily="34" charset="0"/>
                  <a:ea typeface="Open Sans" panose="020B0606030504020204" pitchFamily="34" charset="0"/>
                  <a:cs typeface="Open Sans" panose="020B0606030504020204" pitchFamily="34" charset="0"/>
                </a:rPr>
                <a:t>Deposits Money</a:t>
              </a:r>
              <a:endParaRPr lang="en-IN" sz="1600" b="1">
                <a:latin typeface="Open Sans" panose="020B0606030504020204" pitchFamily="34" charset="0"/>
                <a:ea typeface="Open Sans" panose="020B0606030504020204" pitchFamily="34" charset="0"/>
                <a:cs typeface="Open Sans" panose="020B0606030504020204" pitchFamily="34" charset="0"/>
              </a:endParaRPr>
            </a:p>
          </p:txBody>
        </p:sp>
      </p:grpSp>
      <p:pic>
        <p:nvPicPr>
          <p:cNvPr id="89" name="Picture 2" descr="Adidas | History, Products, &amp; Facts | Britannica">
            <a:extLst>
              <a:ext uri="{FF2B5EF4-FFF2-40B4-BE49-F238E27FC236}">
                <a16:creationId xmlns:a16="http://schemas.microsoft.com/office/drawing/2014/main" id="{B5B7443F-2156-48C3-8546-D870F88B518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7932" t="26256" r="27550" b="28565"/>
          <a:stretch/>
        </p:blipFill>
        <p:spPr bwMode="auto">
          <a:xfrm>
            <a:off x="2365327" y="1387983"/>
            <a:ext cx="1587043" cy="1131509"/>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A135DC5A-A0A1-4C4F-B490-281FD9AE9794}"/>
              </a:ext>
            </a:extLst>
          </p:cNvPr>
          <p:cNvGrpSpPr/>
          <p:nvPr/>
        </p:nvGrpSpPr>
        <p:grpSpPr>
          <a:xfrm>
            <a:off x="3158848" y="4372176"/>
            <a:ext cx="1869397" cy="908193"/>
            <a:chOff x="3324380" y="4617087"/>
            <a:chExt cx="1869397" cy="908193"/>
          </a:xfrm>
        </p:grpSpPr>
        <p:sp>
          <p:nvSpPr>
            <p:cNvPr id="86" name="TextBox 85">
              <a:extLst>
                <a:ext uri="{FF2B5EF4-FFF2-40B4-BE49-F238E27FC236}">
                  <a16:creationId xmlns:a16="http://schemas.microsoft.com/office/drawing/2014/main" id="{B1872CA9-2A5E-4614-95DB-15F3A94248B8}"/>
                </a:ext>
              </a:extLst>
            </p:cNvPr>
            <p:cNvSpPr txBox="1"/>
            <p:nvPr/>
          </p:nvSpPr>
          <p:spPr>
            <a:xfrm>
              <a:off x="3324380" y="5155948"/>
              <a:ext cx="1869397" cy="369332"/>
            </a:xfrm>
            <a:prstGeom prst="rect">
              <a:avLst/>
            </a:prstGeom>
            <a:noFill/>
          </p:spPr>
          <p:txBody>
            <a:bodyPr wrap="square" lIns="91440" tIns="45720" rIns="91440" bIns="45720" rtlCol="0" anchor="t">
              <a:spAutoFit/>
            </a:bodyPr>
            <a:lstStyle/>
            <a:p>
              <a:pPr algn="ctr"/>
              <a:r>
                <a:rPr lang="en-US" b="1">
                  <a:latin typeface="Open Sans" panose="020B0606030504020204" pitchFamily="34" charset="0"/>
                  <a:ea typeface="Open Sans" panose="020B0606030504020204" pitchFamily="34" charset="0"/>
                  <a:cs typeface="Open Sans" panose="020B0606030504020204" pitchFamily="34" charset="0"/>
                </a:rPr>
                <a:t>Adidas’s Bank</a:t>
              </a:r>
            </a:p>
          </p:txBody>
        </p:sp>
        <p:pic>
          <p:nvPicPr>
            <p:cNvPr id="2050" name="Picture 2" descr="Citi Mobile - Apps on Google Play">
              <a:extLst>
                <a:ext uri="{FF2B5EF4-FFF2-40B4-BE49-F238E27FC236}">
                  <a16:creationId xmlns:a16="http://schemas.microsoft.com/office/drawing/2014/main" id="{A1645E27-2326-4FA5-985E-3BF3700DC15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7425" t="26376" r="3009" b="21029"/>
            <a:stretch/>
          </p:blipFill>
          <p:spPr bwMode="auto">
            <a:xfrm>
              <a:off x="3420882" y="4617087"/>
              <a:ext cx="1705753" cy="4890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a:extLst>
              <a:ext uri="{FF2B5EF4-FFF2-40B4-BE49-F238E27FC236}">
                <a16:creationId xmlns:a16="http://schemas.microsoft.com/office/drawing/2014/main" id="{5AF6A25B-57CD-4462-8F0B-444B0E87C201}"/>
              </a:ext>
            </a:extLst>
          </p:cNvPr>
          <p:cNvGrpSpPr/>
          <p:nvPr/>
        </p:nvGrpSpPr>
        <p:grpSpPr>
          <a:xfrm>
            <a:off x="7438123" y="2576773"/>
            <a:ext cx="3837642" cy="2944882"/>
            <a:chOff x="7438123" y="2576773"/>
            <a:chExt cx="3837642" cy="2944882"/>
          </a:xfrm>
        </p:grpSpPr>
        <p:grpSp>
          <p:nvGrpSpPr>
            <p:cNvPr id="33" name="Group 32">
              <a:extLst>
                <a:ext uri="{FF2B5EF4-FFF2-40B4-BE49-F238E27FC236}">
                  <a16:creationId xmlns:a16="http://schemas.microsoft.com/office/drawing/2014/main" id="{FCBBD367-138D-4C4A-8696-81E130A13DB2}"/>
                </a:ext>
              </a:extLst>
            </p:cNvPr>
            <p:cNvGrpSpPr/>
            <p:nvPr/>
          </p:nvGrpSpPr>
          <p:grpSpPr>
            <a:xfrm>
              <a:off x="7438123" y="2576773"/>
              <a:ext cx="3837642" cy="2944882"/>
              <a:chOff x="7438427" y="2579814"/>
              <a:chExt cx="3837642" cy="2944882"/>
            </a:xfrm>
          </p:grpSpPr>
          <p:sp>
            <p:nvSpPr>
              <p:cNvPr id="13" name="TextBox 12">
                <a:extLst>
                  <a:ext uri="{FF2B5EF4-FFF2-40B4-BE49-F238E27FC236}">
                    <a16:creationId xmlns:a16="http://schemas.microsoft.com/office/drawing/2014/main" id="{2313FAA4-7D01-4998-A408-2964C323EF6A}"/>
                  </a:ext>
                </a:extLst>
              </p:cNvPr>
              <p:cNvSpPr txBox="1"/>
              <p:nvPr/>
            </p:nvSpPr>
            <p:spPr>
              <a:xfrm>
                <a:off x="7438427" y="5186142"/>
                <a:ext cx="1705752" cy="338554"/>
              </a:xfrm>
              <a:prstGeom prst="rect">
                <a:avLst/>
              </a:prstGeom>
              <a:noFill/>
            </p:spPr>
            <p:txBody>
              <a:bodyPr wrap="square" lIns="91440" tIns="45720" rIns="91440" bIns="45720" rtlCol="0" anchor="t">
                <a:spAutoFit/>
              </a:bodyPr>
              <a:lstStyle/>
              <a:p>
                <a:pPr algn="ctr"/>
                <a:r>
                  <a:rPr lang="en-US" sz="1600" b="1">
                    <a:latin typeface="Open Sans" panose="020B0606030504020204" pitchFamily="34" charset="0"/>
                    <a:ea typeface="Open Sans" panose="020B0606030504020204" pitchFamily="34" charset="0"/>
                    <a:cs typeface="Open Sans" panose="020B0606030504020204" pitchFamily="34" charset="0"/>
                  </a:rPr>
                  <a:t>My Bank</a:t>
                </a:r>
              </a:p>
            </p:txBody>
          </p:sp>
          <p:pic>
            <p:nvPicPr>
              <p:cNvPr id="51" name="Graphic 50" descr="Arrow Right with solid fill">
                <a:extLst>
                  <a:ext uri="{FF2B5EF4-FFF2-40B4-BE49-F238E27FC236}">
                    <a16:creationId xmlns:a16="http://schemas.microsoft.com/office/drawing/2014/main" id="{5E267448-66BF-4F8F-80EF-01C50B9A64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7848242">
                <a:off x="8651533" y="2918197"/>
                <a:ext cx="1591166" cy="914400"/>
              </a:xfrm>
              <a:prstGeom prst="rect">
                <a:avLst/>
              </a:prstGeom>
            </p:spPr>
          </p:pic>
          <p:sp>
            <p:nvSpPr>
              <p:cNvPr id="60" name="TextBox 59">
                <a:extLst>
                  <a:ext uri="{FF2B5EF4-FFF2-40B4-BE49-F238E27FC236}">
                    <a16:creationId xmlns:a16="http://schemas.microsoft.com/office/drawing/2014/main" id="{5CEE31EA-218A-45F7-9793-BA53598C76B3}"/>
                  </a:ext>
                </a:extLst>
              </p:cNvPr>
              <p:cNvSpPr txBox="1"/>
              <p:nvPr/>
            </p:nvSpPr>
            <p:spPr>
              <a:xfrm>
                <a:off x="9799332" y="3015330"/>
                <a:ext cx="1476737" cy="584775"/>
              </a:xfrm>
              <a:prstGeom prst="rect">
                <a:avLst/>
              </a:prstGeom>
              <a:noFill/>
            </p:spPr>
            <p:txBody>
              <a:bodyPr wrap="square" rtlCol="0">
                <a:spAutoFit/>
              </a:bodyPr>
              <a:lstStyle/>
              <a:p>
                <a:pPr algn="ctr"/>
                <a:r>
                  <a:rPr lang="en-US" sz="1600" b="1">
                    <a:latin typeface="Open Sans" panose="020B0606030504020204" pitchFamily="34" charset="0"/>
                    <a:ea typeface="Open Sans" panose="020B0606030504020204" pitchFamily="34" charset="0"/>
                    <a:cs typeface="Open Sans" panose="020B0606030504020204" pitchFamily="34" charset="0"/>
                  </a:rPr>
                  <a:t>Transaction Details</a:t>
                </a:r>
                <a:endParaRPr lang="en-IN" sz="1600" b="1">
                  <a:latin typeface="Open Sans" panose="020B0606030504020204" pitchFamily="34" charset="0"/>
                  <a:ea typeface="Open Sans" panose="020B0606030504020204" pitchFamily="34" charset="0"/>
                  <a:cs typeface="Open Sans" panose="020B0606030504020204" pitchFamily="34" charset="0"/>
                </a:endParaRPr>
              </a:p>
            </p:txBody>
          </p:sp>
        </p:grpSp>
        <p:pic>
          <p:nvPicPr>
            <p:cNvPr id="103" name="Picture 102" descr="A picture containing logo&#10;&#10;Description automatically generated">
              <a:extLst>
                <a:ext uri="{FF2B5EF4-FFF2-40B4-BE49-F238E27FC236}">
                  <a16:creationId xmlns:a16="http://schemas.microsoft.com/office/drawing/2014/main" id="{7CC7F45A-3EA1-4840-9893-4F55E7DF8A48}"/>
                </a:ext>
              </a:extLst>
            </p:cNvPr>
            <p:cNvPicPr>
              <a:picLocks noChangeAspect="1"/>
            </p:cNvPicPr>
            <p:nvPr/>
          </p:nvPicPr>
          <p:blipFill rotWithShape="1">
            <a:blip r:embed="rId13">
              <a:extLst>
                <a:ext uri="{28A0092B-C50C-407E-A947-70E740481C1C}">
                  <a14:useLocalDpi xmlns:a14="http://schemas.microsoft.com/office/drawing/2010/main" val="0"/>
                </a:ext>
              </a:extLst>
            </a:blip>
            <a:srcRect l="29956" t="13489" r="30322" b="15971"/>
            <a:stretch/>
          </p:blipFill>
          <p:spPr>
            <a:xfrm>
              <a:off x="7861513" y="3651615"/>
              <a:ext cx="858973" cy="1525394"/>
            </a:xfrm>
            <a:prstGeom prst="rect">
              <a:avLst/>
            </a:prstGeom>
          </p:spPr>
        </p:pic>
      </p:grpSp>
      <p:grpSp>
        <p:nvGrpSpPr>
          <p:cNvPr id="6" name="Group 5">
            <a:extLst>
              <a:ext uri="{FF2B5EF4-FFF2-40B4-BE49-F238E27FC236}">
                <a16:creationId xmlns:a16="http://schemas.microsoft.com/office/drawing/2014/main" id="{63CE1DE9-9D7D-4A3D-9826-6DB1E06564AF}"/>
              </a:ext>
            </a:extLst>
          </p:cNvPr>
          <p:cNvGrpSpPr/>
          <p:nvPr/>
        </p:nvGrpSpPr>
        <p:grpSpPr>
          <a:xfrm>
            <a:off x="4014691" y="1394773"/>
            <a:ext cx="3163917" cy="1306286"/>
            <a:chOff x="4014691" y="1394773"/>
            <a:chExt cx="3163917" cy="1306286"/>
          </a:xfrm>
        </p:grpSpPr>
        <p:grpSp>
          <p:nvGrpSpPr>
            <p:cNvPr id="62" name="Group 61">
              <a:extLst>
                <a:ext uri="{FF2B5EF4-FFF2-40B4-BE49-F238E27FC236}">
                  <a16:creationId xmlns:a16="http://schemas.microsoft.com/office/drawing/2014/main" id="{872EF73A-6FA8-4F19-A54D-19E2DFDBC593}"/>
                </a:ext>
              </a:extLst>
            </p:cNvPr>
            <p:cNvGrpSpPr/>
            <p:nvPr/>
          </p:nvGrpSpPr>
          <p:grpSpPr>
            <a:xfrm>
              <a:off x="4061326" y="1394773"/>
              <a:ext cx="3117282" cy="1306286"/>
              <a:chOff x="4061326" y="1394773"/>
              <a:chExt cx="3117282" cy="1306286"/>
            </a:xfrm>
          </p:grpSpPr>
          <p:pic>
            <p:nvPicPr>
              <p:cNvPr id="4" name="Picture 2" descr="Download Paypal Logo Transparent Png HQ PNG Image | FreePNGImg">
                <a:extLst>
                  <a:ext uri="{FF2B5EF4-FFF2-40B4-BE49-F238E27FC236}">
                    <a16:creationId xmlns:a16="http://schemas.microsoft.com/office/drawing/2014/main" id="{4C30F683-D36F-44CF-9568-14EB302F5D5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8628" t="18159" r="26478" b="8503"/>
              <a:stretch/>
            </p:blipFill>
            <p:spPr bwMode="auto">
              <a:xfrm>
                <a:off x="6028322" y="1394773"/>
                <a:ext cx="1150286" cy="1306286"/>
              </a:xfrm>
              <a:prstGeom prst="rect">
                <a:avLst/>
              </a:prstGeom>
              <a:noFill/>
              <a:extLst>
                <a:ext uri="{909E8E84-426E-40DD-AFC4-6F175D3DCCD1}">
                  <a14:hiddenFill xmlns:a14="http://schemas.microsoft.com/office/drawing/2010/main">
                    <a:solidFill>
                      <a:srgbClr val="FFFFFF"/>
                    </a:solidFill>
                  </a14:hiddenFill>
                </a:ext>
              </a:extLst>
            </p:spPr>
          </p:pic>
          <p:pic>
            <p:nvPicPr>
              <p:cNvPr id="48" name="Graphic 47" descr="Arrow Right with solid fill">
                <a:extLst>
                  <a:ext uri="{FF2B5EF4-FFF2-40B4-BE49-F238E27FC236}">
                    <a16:creationId xmlns:a16="http://schemas.microsoft.com/office/drawing/2014/main" id="{DC93F0CC-8026-45F4-A714-40D3F493FB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61326" y="1699955"/>
                <a:ext cx="1591166" cy="914400"/>
              </a:xfrm>
              <a:prstGeom prst="rect">
                <a:avLst/>
              </a:prstGeom>
            </p:spPr>
          </p:pic>
        </p:grpSp>
        <p:sp>
          <p:nvSpPr>
            <p:cNvPr id="36" name="TextBox 35">
              <a:extLst>
                <a:ext uri="{FF2B5EF4-FFF2-40B4-BE49-F238E27FC236}">
                  <a16:creationId xmlns:a16="http://schemas.microsoft.com/office/drawing/2014/main" id="{284B0907-5416-4013-BBEA-B475C1E88B0B}"/>
                </a:ext>
              </a:extLst>
            </p:cNvPr>
            <p:cNvSpPr txBox="1"/>
            <p:nvPr/>
          </p:nvSpPr>
          <p:spPr>
            <a:xfrm>
              <a:off x="4014691" y="1514945"/>
              <a:ext cx="1476737" cy="584775"/>
            </a:xfrm>
            <a:prstGeom prst="rect">
              <a:avLst/>
            </a:prstGeom>
            <a:noFill/>
          </p:spPr>
          <p:txBody>
            <a:bodyPr wrap="square" rtlCol="0">
              <a:spAutoFit/>
            </a:bodyPr>
            <a:lstStyle/>
            <a:p>
              <a:pPr algn="ctr"/>
              <a:r>
                <a:rPr lang="en-US" sz="1600" b="1">
                  <a:latin typeface="Open Sans" panose="020B0606030504020204" pitchFamily="34" charset="0"/>
                  <a:ea typeface="Open Sans" panose="020B0606030504020204" pitchFamily="34" charset="0"/>
                  <a:cs typeface="Open Sans" panose="020B0606030504020204" pitchFamily="34" charset="0"/>
                </a:rPr>
                <a:t>Transaction Details</a:t>
              </a:r>
              <a:endParaRPr lang="en-IN" sz="1600" b="1">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64055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0E8AA29-2FB7-4BB1-A057-8937202B1501}"/>
              </a:ext>
            </a:extLst>
          </p:cNvPr>
          <p:cNvSpPr>
            <a:spLocks noGrp="1"/>
          </p:cNvSpPr>
          <p:nvPr>
            <p:ph type="title"/>
          </p:nvPr>
        </p:nvSpPr>
        <p:spPr/>
        <p:txBody>
          <a:bodyPr/>
          <a:lstStyle/>
          <a:p>
            <a:r>
              <a:rPr lang="en-US" dirty="0"/>
              <a:t>HOW DO CREDIT CARD COMPANIES MAKE MONEY?</a:t>
            </a:r>
            <a:endParaRPr lang="en-IN" dirty="0"/>
          </a:p>
        </p:txBody>
      </p:sp>
      <p:sp>
        <p:nvSpPr>
          <p:cNvPr id="5" name="Footer Placeholder 4">
            <a:extLst>
              <a:ext uri="{FF2B5EF4-FFF2-40B4-BE49-F238E27FC236}">
                <a16:creationId xmlns:a16="http://schemas.microsoft.com/office/drawing/2014/main" id="{66DD9501-9D9C-4208-87A4-C83BEBCA8D90}"/>
              </a:ext>
            </a:extLst>
          </p:cNvPr>
          <p:cNvSpPr>
            <a:spLocks noGrp="1"/>
          </p:cNvSpPr>
          <p:nvPr>
            <p:ph type="ftr" sz="quarter" idx="3"/>
          </p:nvPr>
        </p:nvSpPr>
        <p:spPr/>
        <p:txBody>
          <a:bodyPr/>
          <a:lstStyle/>
          <a:p>
            <a:r>
              <a:rPr lang="en-US">
                <a:solidFill>
                  <a:srgbClr val="000000"/>
                </a:solidFill>
              </a:rPr>
              <a:t>Proprietary and Confidential</a:t>
            </a:r>
          </a:p>
        </p:txBody>
      </p:sp>
      <p:sp>
        <p:nvSpPr>
          <p:cNvPr id="4" name="Slide Number Placeholder 3">
            <a:extLst>
              <a:ext uri="{FF2B5EF4-FFF2-40B4-BE49-F238E27FC236}">
                <a16:creationId xmlns:a16="http://schemas.microsoft.com/office/drawing/2014/main" id="{A9A15FCC-8E8E-4629-B881-A81E105E25FA}"/>
              </a:ext>
            </a:extLst>
          </p:cNvPr>
          <p:cNvSpPr>
            <a:spLocks noGrp="1"/>
          </p:cNvSpPr>
          <p:nvPr>
            <p:ph type="sldNum" sz="quarter" idx="4"/>
          </p:nvPr>
        </p:nvSpPr>
        <p:spPr/>
        <p:txBody>
          <a:bodyPr/>
          <a:lstStyle/>
          <a:p>
            <a:fld id="{3DD8A316-1690-4C62-9DF0-0D0BBB2020CF}" type="slidenum">
              <a:rPr lang="en-US" sz="900" smtClean="0"/>
              <a:pPr/>
              <a:t>14</a:t>
            </a:fld>
            <a:r>
              <a:rPr lang="en-US"/>
              <a:t> </a:t>
            </a:r>
          </a:p>
        </p:txBody>
      </p:sp>
      <p:pic>
        <p:nvPicPr>
          <p:cNvPr id="6" name="Picture 5" descr="Logo&#10;&#10;Description automatically generated">
            <a:extLst>
              <a:ext uri="{FF2B5EF4-FFF2-40B4-BE49-F238E27FC236}">
                <a16:creationId xmlns:a16="http://schemas.microsoft.com/office/drawing/2014/main" id="{C08E4B3B-9FF2-40F8-8521-83BED2408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11" y="6519035"/>
            <a:ext cx="1843659" cy="291912"/>
          </a:xfrm>
          <a:prstGeom prst="rect">
            <a:avLst/>
          </a:prstGeom>
        </p:spPr>
      </p:pic>
    </p:spTree>
    <p:extLst>
      <p:ext uri="{BB962C8B-B14F-4D97-AF65-F5344CB8AC3E}">
        <p14:creationId xmlns:p14="http://schemas.microsoft.com/office/powerpoint/2010/main" val="2357379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CB4A-1C99-434B-8BBE-371DD84B8FFC}"/>
              </a:ext>
            </a:extLst>
          </p:cNvPr>
          <p:cNvSpPr>
            <a:spLocks noGrp="1"/>
          </p:cNvSpPr>
          <p:nvPr>
            <p:ph type="title"/>
          </p:nvPr>
        </p:nvSpPr>
        <p:spPr/>
        <p:txBody>
          <a:bodyPr/>
          <a:lstStyle/>
          <a:p>
            <a:r>
              <a:rPr lang="en-US"/>
              <a:t>How do credit card companies make money?</a:t>
            </a:r>
            <a:endParaRPr lang="en-IN"/>
          </a:p>
        </p:txBody>
      </p:sp>
      <p:sp>
        <p:nvSpPr>
          <p:cNvPr id="4" name="Slide Number Placeholder 3">
            <a:extLst>
              <a:ext uri="{FF2B5EF4-FFF2-40B4-BE49-F238E27FC236}">
                <a16:creationId xmlns:a16="http://schemas.microsoft.com/office/drawing/2014/main" id="{5FB207BC-E4B0-4E0E-9B11-C8E9620C143A}"/>
              </a:ext>
            </a:extLst>
          </p:cNvPr>
          <p:cNvSpPr>
            <a:spLocks noGrp="1"/>
          </p:cNvSpPr>
          <p:nvPr>
            <p:ph type="sldNum" sz="quarter" idx="4"/>
          </p:nvPr>
        </p:nvSpPr>
        <p:spPr/>
        <p:txBody>
          <a:bodyPr/>
          <a:lstStyle/>
          <a:p>
            <a:fld id="{3DD8A316-1690-4C62-9DF0-0D0BBB2020CF}" type="slidenum">
              <a:rPr lang="en-US" sz="900" smtClean="0"/>
              <a:pPr/>
              <a:t>15</a:t>
            </a:fld>
            <a:r>
              <a:rPr lang="en-US"/>
              <a:t> </a:t>
            </a:r>
          </a:p>
        </p:txBody>
      </p:sp>
      <p:sp>
        <p:nvSpPr>
          <p:cNvPr id="5" name="Footer Placeholder 4">
            <a:extLst>
              <a:ext uri="{FF2B5EF4-FFF2-40B4-BE49-F238E27FC236}">
                <a16:creationId xmlns:a16="http://schemas.microsoft.com/office/drawing/2014/main" id="{23C0DA8A-8CD7-44E1-9FDC-5A997917A244}"/>
              </a:ext>
            </a:extLst>
          </p:cNvPr>
          <p:cNvSpPr>
            <a:spLocks noGrp="1"/>
          </p:cNvSpPr>
          <p:nvPr>
            <p:ph type="ftr" sz="quarter" idx="3"/>
          </p:nvPr>
        </p:nvSpPr>
        <p:spPr/>
        <p:txBody>
          <a:bodyPr/>
          <a:lstStyle/>
          <a:p>
            <a:r>
              <a:rPr lang="en-US"/>
              <a:t>Proprietary and Confidential</a:t>
            </a:r>
          </a:p>
        </p:txBody>
      </p:sp>
      <p:graphicFrame>
        <p:nvGraphicFramePr>
          <p:cNvPr id="8" name="Diagram 7">
            <a:extLst>
              <a:ext uri="{FF2B5EF4-FFF2-40B4-BE49-F238E27FC236}">
                <a16:creationId xmlns:a16="http://schemas.microsoft.com/office/drawing/2014/main" id="{472E31E0-1812-4ECA-8B0B-B63291E551DC}"/>
              </a:ext>
            </a:extLst>
          </p:cNvPr>
          <p:cNvGraphicFramePr/>
          <p:nvPr>
            <p:extLst>
              <p:ext uri="{D42A27DB-BD31-4B8C-83A1-F6EECF244321}">
                <p14:modId xmlns:p14="http://schemas.microsoft.com/office/powerpoint/2010/main" val="1298507139"/>
              </p:ext>
            </p:extLst>
          </p:nvPr>
        </p:nvGraphicFramePr>
        <p:xfrm>
          <a:off x="848757" y="1460178"/>
          <a:ext cx="3694393" cy="39376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1DFD26B8-5473-4FD5-83AF-DAAA6920084C}"/>
              </a:ext>
            </a:extLst>
          </p:cNvPr>
          <p:cNvSpPr txBox="1"/>
          <p:nvPr/>
        </p:nvSpPr>
        <p:spPr>
          <a:xfrm rot="16200000">
            <a:off x="-231294" y="3244334"/>
            <a:ext cx="2160105" cy="369332"/>
          </a:xfrm>
          <a:prstGeom prst="rect">
            <a:avLst/>
          </a:prstGeom>
          <a:noFill/>
        </p:spPr>
        <p:txBody>
          <a:bodyPr wrap="square" rtlCol="0">
            <a:spAutoFit/>
          </a:bodyPr>
          <a:lstStyle/>
          <a:p>
            <a:r>
              <a:rPr lang="en-US"/>
              <a:t>Types of CC users</a:t>
            </a:r>
            <a:endParaRPr lang="en-IN"/>
          </a:p>
        </p:txBody>
      </p:sp>
      <p:sp>
        <p:nvSpPr>
          <p:cNvPr id="13" name="Oval 12">
            <a:extLst>
              <a:ext uri="{FF2B5EF4-FFF2-40B4-BE49-F238E27FC236}">
                <a16:creationId xmlns:a16="http://schemas.microsoft.com/office/drawing/2014/main" id="{A3F08F35-0B6E-4230-A8C1-31FCE894D13D}"/>
              </a:ext>
            </a:extLst>
          </p:cNvPr>
          <p:cNvSpPr/>
          <p:nvPr/>
        </p:nvSpPr>
        <p:spPr>
          <a:xfrm>
            <a:off x="6096000" y="2348946"/>
            <a:ext cx="2493848" cy="108005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t>Interest Charges</a:t>
            </a:r>
          </a:p>
        </p:txBody>
      </p:sp>
      <p:sp>
        <p:nvSpPr>
          <p:cNvPr id="14" name="Oval 13">
            <a:extLst>
              <a:ext uri="{FF2B5EF4-FFF2-40B4-BE49-F238E27FC236}">
                <a16:creationId xmlns:a16="http://schemas.microsoft.com/office/drawing/2014/main" id="{9874FF9D-37E3-4557-9AB5-77E5FC512DBF}"/>
              </a:ext>
            </a:extLst>
          </p:cNvPr>
          <p:cNvSpPr/>
          <p:nvPr/>
        </p:nvSpPr>
        <p:spPr>
          <a:xfrm>
            <a:off x="8786191" y="2348946"/>
            <a:ext cx="2493848" cy="10800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Interchange Fee</a:t>
            </a:r>
            <a:endParaRPr lang="en-IN" sz="2000"/>
          </a:p>
        </p:txBody>
      </p:sp>
      <p:sp>
        <p:nvSpPr>
          <p:cNvPr id="20" name="TextBox 19">
            <a:extLst>
              <a:ext uri="{FF2B5EF4-FFF2-40B4-BE49-F238E27FC236}">
                <a16:creationId xmlns:a16="http://schemas.microsoft.com/office/drawing/2014/main" id="{A01249D5-16F9-4851-B0E8-06BDB988FEE0}"/>
              </a:ext>
            </a:extLst>
          </p:cNvPr>
          <p:cNvSpPr txBox="1"/>
          <p:nvPr/>
        </p:nvSpPr>
        <p:spPr>
          <a:xfrm>
            <a:off x="6363572" y="4017878"/>
            <a:ext cx="4874089" cy="1200329"/>
          </a:xfrm>
          <a:prstGeom prst="rect">
            <a:avLst/>
          </a:prstGeom>
          <a:noFill/>
        </p:spPr>
        <p:txBody>
          <a:bodyPr wrap="square">
            <a:spAutoFit/>
          </a:bodyPr>
          <a:lstStyle/>
          <a:p>
            <a:pPr marL="628650" indent="-285750" rtl="0" fontAlgn="ctr">
              <a:spcBef>
                <a:spcPts val="0"/>
              </a:spcBef>
              <a:spcAft>
                <a:spcPts val="0"/>
              </a:spcAft>
              <a:buFont typeface="Wingdings" panose="05000000000000000000" pitchFamily="2" charset="2"/>
              <a:buChar char="ü"/>
            </a:pPr>
            <a:r>
              <a:rPr lang="en-GB" sz="1800" b="1">
                <a:solidFill>
                  <a:schemeClr val="accent1"/>
                </a:solidFill>
                <a:effectLst/>
                <a:latin typeface="Open Sans" panose="020B0606030504020204" pitchFamily="34" charset="0"/>
                <a:ea typeface="Open Sans" panose="020B0606030504020204" pitchFamily="34" charset="0"/>
                <a:cs typeface="Open Sans" panose="020B0606030504020204" pitchFamily="34" charset="0"/>
              </a:rPr>
              <a:t>Annual Fee </a:t>
            </a:r>
          </a:p>
          <a:p>
            <a:pPr marL="628650" indent="-285750" rtl="0" fontAlgn="ctr">
              <a:spcBef>
                <a:spcPts val="0"/>
              </a:spcBef>
              <a:spcAft>
                <a:spcPts val="0"/>
              </a:spcAft>
              <a:buFont typeface="Wingdings" panose="05000000000000000000" pitchFamily="2" charset="2"/>
              <a:buChar char="ü"/>
            </a:pPr>
            <a:r>
              <a:rPr lang="en-GB" sz="1800" b="1">
                <a:solidFill>
                  <a:schemeClr val="accent1"/>
                </a:solidFill>
                <a:effectLst/>
                <a:latin typeface="Open Sans" panose="020B0606030504020204" pitchFamily="34" charset="0"/>
                <a:ea typeface="Open Sans" panose="020B0606030504020204" pitchFamily="34" charset="0"/>
                <a:cs typeface="Open Sans" panose="020B0606030504020204" pitchFamily="34" charset="0"/>
              </a:rPr>
              <a:t>Foreign Transaction charges</a:t>
            </a:r>
          </a:p>
          <a:p>
            <a:pPr marL="628650" indent="-285750" rtl="0" fontAlgn="ctr">
              <a:spcBef>
                <a:spcPts val="0"/>
              </a:spcBef>
              <a:spcAft>
                <a:spcPts val="0"/>
              </a:spcAft>
              <a:buFont typeface="Wingdings" panose="05000000000000000000" pitchFamily="2" charset="2"/>
              <a:buChar char="ü"/>
            </a:pPr>
            <a:r>
              <a:rPr lang="en-GB" sz="1800" b="1">
                <a:solidFill>
                  <a:schemeClr val="accent1"/>
                </a:solidFill>
                <a:effectLst/>
                <a:latin typeface="Open Sans" panose="020B0606030504020204" pitchFamily="34" charset="0"/>
                <a:ea typeface="Open Sans" panose="020B0606030504020204" pitchFamily="34" charset="0"/>
                <a:cs typeface="Open Sans" panose="020B0606030504020204" pitchFamily="34" charset="0"/>
              </a:rPr>
              <a:t>Cash advance Fee</a:t>
            </a:r>
          </a:p>
          <a:p>
            <a:pPr marL="628650" indent="-285750" rtl="0" fontAlgn="ctr">
              <a:spcBef>
                <a:spcPts val="0"/>
              </a:spcBef>
              <a:spcAft>
                <a:spcPts val="800"/>
              </a:spcAft>
              <a:buFont typeface="Wingdings" panose="05000000000000000000" pitchFamily="2" charset="2"/>
              <a:buChar char="ü"/>
            </a:pPr>
            <a:r>
              <a:rPr lang="en-GB" sz="1800" b="1">
                <a:solidFill>
                  <a:schemeClr val="accent1"/>
                </a:solidFill>
                <a:effectLst/>
                <a:latin typeface="Open Sans" panose="020B0606030504020204" pitchFamily="34" charset="0"/>
                <a:ea typeface="Open Sans" panose="020B0606030504020204" pitchFamily="34" charset="0"/>
                <a:cs typeface="Open Sans" panose="020B0606030504020204" pitchFamily="34" charset="0"/>
              </a:rPr>
              <a:t>Conversion of outstanding amount </a:t>
            </a:r>
            <a:endParaRPr lang="en-IN"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15036CFE-4154-4037-B24E-2E28C0CE406C}"/>
              </a:ext>
            </a:extLst>
          </p:cNvPr>
          <p:cNvSpPr txBox="1"/>
          <p:nvPr/>
        </p:nvSpPr>
        <p:spPr>
          <a:xfrm>
            <a:off x="7433192" y="1639793"/>
            <a:ext cx="2925938" cy="369332"/>
          </a:xfrm>
          <a:prstGeom prst="rect">
            <a:avLst/>
          </a:prstGeom>
          <a:noFill/>
        </p:spPr>
        <p:txBody>
          <a:bodyPr wrap="square" lIns="91440" tIns="45720" rIns="91440" bIns="45720" rtlCol="0" anchor="t">
            <a:spAutoFit/>
          </a:bodyPr>
          <a:lstStyle/>
          <a:p>
            <a:r>
              <a:rPr lang="en-US">
                <a:solidFill>
                  <a:schemeClr val="accent2"/>
                </a:solidFill>
              </a:rPr>
              <a:t>SOURCES OF INCOME</a:t>
            </a:r>
            <a:endParaRPr lang="en-IN">
              <a:solidFill>
                <a:schemeClr val="accent2"/>
              </a:solidFill>
            </a:endParaRPr>
          </a:p>
        </p:txBody>
      </p:sp>
      <p:pic>
        <p:nvPicPr>
          <p:cNvPr id="17" name="Graphic 16" descr="Badge Tick1 with solid fill">
            <a:extLst>
              <a:ext uri="{FF2B5EF4-FFF2-40B4-BE49-F238E27FC236}">
                <a16:creationId xmlns:a16="http://schemas.microsoft.com/office/drawing/2014/main" id="{0FEE7985-744A-47BC-8F04-62033F6EA3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0774" y="1550959"/>
            <a:ext cx="797987" cy="797987"/>
          </a:xfrm>
          <a:prstGeom prst="rect">
            <a:avLst/>
          </a:prstGeom>
        </p:spPr>
      </p:pic>
      <p:pic>
        <p:nvPicPr>
          <p:cNvPr id="21" name="Graphic 20" descr="Badge Tick1 with solid fill">
            <a:extLst>
              <a:ext uri="{FF2B5EF4-FFF2-40B4-BE49-F238E27FC236}">
                <a16:creationId xmlns:a16="http://schemas.microsoft.com/office/drawing/2014/main" id="{09F1463B-306B-4E82-B3FD-B1670291F97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70089" y="2293091"/>
            <a:ext cx="807155" cy="807155"/>
          </a:xfrm>
          <a:prstGeom prst="rect">
            <a:avLst/>
          </a:prstGeom>
        </p:spPr>
      </p:pic>
      <p:pic>
        <p:nvPicPr>
          <p:cNvPr id="22" name="Graphic 21" descr="Badge Tick1 with solid fill">
            <a:extLst>
              <a:ext uri="{FF2B5EF4-FFF2-40B4-BE49-F238E27FC236}">
                <a16:creationId xmlns:a16="http://schemas.microsoft.com/office/drawing/2014/main" id="{7349CF11-79B4-4A76-B76D-33B13125D1B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1465" y="3025423"/>
            <a:ext cx="797987" cy="797987"/>
          </a:xfrm>
          <a:prstGeom prst="rect">
            <a:avLst/>
          </a:prstGeom>
        </p:spPr>
      </p:pic>
      <p:pic>
        <p:nvPicPr>
          <p:cNvPr id="23" name="Graphic 22" descr="Badge Tick1 with solid fill">
            <a:extLst>
              <a:ext uri="{FF2B5EF4-FFF2-40B4-BE49-F238E27FC236}">
                <a16:creationId xmlns:a16="http://schemas.microsoft.com/office/drawing/2014/main" id="{1821A6AB-58E4-4982-B389-FCE987FC287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70089" y="3771823"/>
            <a:ext cx="797987" cy="797987"/>
          </a:xfrm>
          <a:prstGeom prst="rect">
            <a:avLst/>
          </a:prstGeom>
        </p:spPr>
      </p:pic>
      <p:pic>
        <p:nvPicPr>
          <p:cNvPr id="24" name="Graphic 23" descr="Badge Tick1 with solid fill">
            <a:extLst>
              <a:ext uri="{FF2B5EF4-FFF2-40B4-BE49-F238E27FC236}">
                <a16:creationId xmlns:a16="http://schemas.microsoft.com/office/drawing/2014/main" id="{00FFB4EF-6C0A-46B3-A55C-D7BD25BEFD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6784" y="4516981"/>
            <a:ext cx="797987" cy="797987"/>
          </a:xfrm>
          <a:prstGeom prst="rect">
            <a:avLst/>
          </a:prstGeom>
        </p:spPr>
      </p:pic>
    </p:spTree>
    <p:extLst>
      <p:ext uri="{BB962C8B-B14F-4D97-AF65-F5344CB8AC3E}">
        <p14:creationId xmlns:p14="http://schemas.microsoft.com/office/powerpoint/2010/main" val="395565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249"/>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9" grpId="0"/>
      <p:bldP spid="13" grpId="0" animBg="1"/>
      <p:bldP spid="14" grpId="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5DAA3-6306-4378-81B0-C44A2D58B1D4}"/>
              </a:ext>
            </a:extLst>
          </p:cNvPr>
          <p:cNvSpPr>
            <a:spLocks noGrp="1"/>
          </p:cNvSpPr>
          <p:nvPr>
            <p:ph type="title"/>
          </p:nvPr>
        </p:nvSpPr>
        <p:spPr>
          <a:xfrm>
            <a:off x="479425" y="83346"/>
            <a:ext cx="11233150" cy="869560"/>
          </a:xfrm>
        </p:spPr>
        <p:txBody>
          <a:bodyPr/>
          <a:lstStyle/>
          <a:p>
            <a:r>
              <a:rPr lang="en-US" dirty="0"/>
              <a:t>tactics used to target customers</a:t>
            </a:r>
            <a:endParaRPr lang="en-IN" dirty="0"/>
          </a:p>
        </p:txBody>
      </p:sp>
      <p:sp>
        <p:nvSpPr>
          <p:cNvPr id="4" name="Slide Number Placeholder 3">
            <a:extLst>
              <a:ext uri="{FF2B5EF4-FFF2-40B4-BE49-F238E27FC236}">
                <a16:creationId xmlns:a16="http://schemas.microsoft.com/office/drawing/2014/main" id="{3A7FB5EC-682D-46C2-9924-F2F13B221073}"/>
              </a:ext>
            </a:extLst>
          </p:cNvPr>
          <p:cNvSpPr>
            <a:spLocks noGrp="1"/>
          </p:cNvSpPr>
          <p:nvPr>
            <p:ph type="sldNum" sz="quarter" idx="4"/>
          </p:nvPr>
        </p:nvSpPr>
        <p:spPr/>
        <p:txBody>
          <a:bodyPr/>
          <a:lstStyle/>
          <a:p>
            <a:fld id="{3DD8A316-1690-4C62-9DF0-0D0BBB2020CF}" type="slidenum">
              <a:rPr lang="en-US" sz="900" smtClean="0"/>
              <a:pPr/>
              <a:t>16</a:t>
            </a:fld>
            <a:r>
              <a:rPr lang="en-US"/>
              <a:t> </a:t>
            </a:r>
          </a:p>
        </p:txBody>
      </p:sp>
      <p:sp>
        <p:nvSpPr>
          <p:cNvPr id="5" name="Footer Placeholder 4">
            <a:extLst>
              <a:ext uri="{FF2B5EF4-FFF2-40B4-BE49-F238E27FC236}">
                <a16:creationId xmlns:a16="http://schemas.microsoft.com/office/drawing/2014/main" id="{ACDF1EEC-DD44-455F-A670-08A3667BC78D}"/>
              </a:ext>
            </a:extLst>
          </p:cNvPr>
          <p:cNvSpPr>
            <a:spLocks noGrp="1"/>
          </p:cNvSpPr>
          <p:nvPr>
            <p:ph type="ftr" sz="quarter" idx="3"/>
          </p:nvPr>
        </p:nvSpPr>
        <p:spPr/>
        <p:txBody>
          <a:bodyPr/>
          <a:lstStyle/>
          <a:p>
            <a:r>
              <a:rPr lang="en-US"/>
              <a:t>Proprietary and Confidential</a:t>
            </a:r>
          </a:p>
        </p:txBody>
      </p:sp>
      <p:sp>
        <p:nvSpPr>
          <p:cNvPr id="17" name="TextBox 16">
            <a:extLst>
              <a:ext uri="{FF2B5EF4-FFF2-40B4-BE49-F238E27FC236}">
                <a16:creationId xmlns:a16="http://schemas.microsoft.com/office/drawing/2014/main" id="{93D76754-31DC-43B1-9978-113CDB38A8F3}"/>
              </a:ext>
            </a:extLst>
          </p:cNvPr>
          <p:cNvSpPr txBox="1"/>
          <p:nvPr/>
        </p:nvSpPr>
        <p:spPr>
          <a:xfrm>
            <a:off x="7876912" y="1613431"/>
            <a:ext cx="2616590" cy="369332"/>
          </a:xfrm>
          <a:prstGeom prst="rect">
            <a:avLst/>
          </a:prstGeom>
          <a:noFill/>
        </p:spPr>
        <p:txBody>
          <a:bodyPr wrap="square" lIns="91440" tIns="45720" rIns="91440" bIns="45720" rtlCol="0" anchor="t">
            <a:spAutoFit/>
          </a:bodyPr>
          <a:lstStyle/>
          <a:p>
            <a:r>
              <a:rPr lang="en-US">
                <a:solidFill>
                  <a:schemeClr val="accent2"/>
                </a:solidFill>
              </a:rPr>
              <a:t>TARGET CUSTOMERS</a:t>
            </a:r>
            <a:endParaRPr lang="en-IN">
              <a:solidFill>
                <a:schemeClr val="accent2"/>
              </a:solidFill>
            </a:endParaRPr>
          </a:p>
        </p:txBody>
      </p:sp>
      <p:grpSp>
        <p:nvGrpSpPr>
          <p:cNvPr id="11" name="Group 10">
            <a:extLst>
              <a:ext uri="{FF2B5EF4-FFF2-40B4-BE49-F238E27FC236}">
                <a16:creationId xmlns:a16="http://schemas.microsoft.com/office/drawing/2014/main" id="{13C5F106-8A85-47A4-8403-7A79D7203E60}"/>
              </a:ext>
            </a:extLst>
          </p:cNvPr>
          <p:cNvGrpSpPr/>
          <p:nvPr/>
        </p:nvGrpSpPr>
        <p:grpSpPr>
          <a:xfrm>
            <a:off x="7649178" y="2440614"/>
            <a:ext cx="3962400" cy="869560"/>
            <a:chOff x="7649178" y="2440614"/>
            <a:chExt cx="3962400" cy="869560"/>
          </a:xfrm>
        </p:grpSpPr>
        <p:sp>
          <p:nvSpPr>
            <p:cNvPr id="13" name="Oval 12">
              <a:extLst>
                <a:ext uri="{FF2B5EF4-FFF2-40B4-BE49-F238E27FC236}">
                  <a16:creationId xmlns:a16="http://schemas.microsoft.com/office/drawing/2014/main" id="{C0239A00-DA0C-4311-A5EC-09E744495974}"/>
                </a:ext>
              </a:extLst>
            </p:cNvPr>
            <p:cNvSpPr/>
            <p:nvPr/>
          </p:nvSpPr>
          <p:spPr>
            <a:xfrm>
              <a:off x="7649178" y="2440614"/>
              <a:ext cx="1762539" cy="8695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t>High Income</a:t>
              </a:r>
            </a:p>
          </p:txBody>
        </p:sp>
        <p:sp>
          <p:nvSpPr>
            <p:cNvPr id="30" name="TextBox 29">
              <a:extLst>
                <a:ext uri="{FF2B5EF4-FFF2-40B4-BE49-F238E27FC236}">
                  <a16:creationId xmlns:a16="http://schemas.microsoft.com/office/drawing/2014/main" id="{2B2D2E51-54AF-42A0-B37A-FB61B5A3CFD4}"/>
                </a:ext>
              </a:extLst>
            </p:cNvPr>
            <p:cNvSpPr txBox="1"/>
            <p:nvPr/>
          </p:nvSpPr>
          <p:spPr>
            <a:xfrm>
              <a:off x="9411717" y="2533038"/>
              <a:ext cx="2199861" cy="646331"/>
            </a:xfrm>
            <a:prstGeom prst="rect">
              <a:avLst/>
            </a:prstGeom>
            <a:noFill/>
          </p:spPr>
          <p:txBody>
            <a:bodyPr wrap="square" rtlCol="0">
              <a:spAutoFit/>
            </a:bodyPr>
            <a:lstStyle/>
            <a:p>
              <a:r>
                <a:rPr lang="en-US" sz="1200" i="1">
                  <a:solidFill>
                    <a:srgbClr val="1D2228"/>
                  </a:solidFill>
                  <a:latin typeface="Open Sans" panose="020B0606030504020204" pitchFamily="34" charset="0"/>
                </a:rPr>
                <a:t>C</a:t>
              </a:r>
              <a:r>
                <a:rPr lang="en-US" sz="1200" i="1">
                  <a:solidFill>
                    <a:srgbClr val="1D2228"/>
                  </a:solidFill>
                  <a:effectLst/>
                  <a:latin typeface="Open Sans" panose="020B0606030504020204" pitchFamily="34" charset="0"/>
                </a:rPr>
                <a:t>ash-back</a:t>
              </a:r>
            </a:p>
            <a:p>
              <a:r>
                <a:rPr lang="en-US" sz="1200" i="1">
                  <a:solidFill>
                    <a:srgbClr val="1D2228"/>
                  </a:solidFill>
                  <a:effectLst/>
                  <a:latin typeface="Open Sans" panose="020B0606030504020204" pitchFamily="34" charset="0"/>
                </a:rPr>
                <a:t>Point-rewards</a:t>
              </a:r>
              <a:endParaRPr lang="en-US" sz="1200" i="1">
                <a:solidFill>
                  <a:srgbClr val="1D2228"/>
                </a:solidFill>
                <a:latin typeface="Open Sans" panose="020B0606030504020204" pitchFamily="34" charset="0"/>
              </a:endParaRPr>
            </a:p>
            <a:p>
              <a:r>
                <a:rPr lang="en-US" sz="1200" i="1">
                  <a:solidFill>
                    <a:srgbClr val="1D2228"/>
                  </a:solidFill>
                  <a:latin typeface="Open Sans" panose="020B0606030504020204" pitchFamily="34" charset="0"/>
                </a:rPr>
                <a:t>M</a:t>
              </a:r>
              <a:r>
                <a:rPr lang="en-US" sz="1200" i="1">
                  <a:solidFill>
                    <a:srgbClr val="1D2228"/>
                  </a:solidFill>
                  <a:effectLst/>
                  <a:latin typeface="Open Sans" panose="020B0606030504020204" pitchFamily="34" charset="0"/>
                </a:rPr>
                <a:t>ileage offers</a:t>
              </a:r>
              <a:endParaRPr lang="en-IN" sz="1200">
                <a:solidFill>
                  <a:schemeClr val="accent2"/>
                </a:solidFill>
              </a:endParaRPr>
            </a:p>
          </p:txBody>
        </p:sp>
      </p:grpSp>
      <p:grpSp>
        <p:nvGrpSpPr>
          <p:cNvPr id="12" name="Group 11">
            <a:extLst>
              <a:ext uri="{FF2B5EF4-FFF2-40B4-BE49-F238E27FC236}">
                <a16:creationId xmlns:a16="http://schemas.microsoft.com/office/drawing/2014/main" id="{E9938357-FACF-4695-9851-FD5778CD3F71}"/>
              </a:ext>
            </a:extLst>
          </p:cNvPr>
          <p:cNvGrpSpPr/>
          <p:nvPr/>
        </p:nvGrpSpPr>
        <p:grpSpPr>
          <a:xfrm>
            <a:off x="7649178" y="3856545"/>
            <a:ext cx="4063003" cy="869560"/>
            <a:chOff x="7649178" y="3856545"/>
            <a:chExt cx="4063003" cy="869560"/>
          </a:xfrm>
        </p:grpSpPr>
        <p:sp>
          <p:nvSpPr>
            <p:cNvPr id="28" name="Oval 27">
              <a:extLst>
                <a:ext uri="{FF2B5EF4-FFF2-40B4-BE49-F238E27FC236}">
                  <a16:creationId xmlns:a16="http://schemas.microsoft.com/office/drawing/2014/main" id="{66013E84-A5D4-4201-9C64-D348308CF595}"/>
                </a:ext>
              </a:extLst>
            </p:cNvPr>
            <p:cNvSpPr/>
            <p:nvPr/>
          </p:nvSpPr>
          <p:spPr>
            <a:xfrm>
              <a:off x="7649178" y="3856545"/>
              <a:ext cx="1863142" cy="8695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t>Low Income</a:t>
              </a:r>
            </a:p>
          </p:txBody>
        </p:sp>
        <p:sp>
          <p:nvSpPr>
            <p:cNvPr id="31" name="TextBox 30">
              <a:extLst>
                <a:ext uri="{FF2B5EF4-FFF2-40B4-BE49-F238E27FC236}">
                  <a16:creationId xmlns:a16="http://schemas.microsoft.com/office/drawing/2014/main" id="{292C6AD8-8ACC-4B17-864D-708558861CE6}"/>
                </a:ext>
              </a:extLst>
            </p:cNvPr>
            <p:cNvSpPr txBox="1"/>
            <p:nvPr/>
          </p:nvSpPr>
          <p:spPr>
            <a:xfrm>
              <a:off x="9512320" y="4104017"/>
              <a:ext cx="2199861" cy="276999"/>
            </a:xfrm>
            <a:prstGeom prst="rect">
              <a:avLst/>
            </a:prstGeom>
            <a:noFill/>
          </p:spPr>
          <p:txBody>
            <a:bodyPr wrap="square" rtlCol="0">
              <a:spAutoFit/>
            </a:bodyPr>
            <a:lstStyle/>
            <a:p>
              <a:r>
                <a:rPr lang="en-US" sz="1200" i="1">
                  <a:solidFill>
                    <a:srgbClr val="1D2228"/>
                  </a:solidFill>
                  <a:latin typeface="Open Sans" panose="020B0606030504020204" pitchFamily="34" charset="0"/>
                </a:rPr>
                <a:t>L</a:t>
              </a:r>
              <a:r>
                <a:rPr lang="en-US" sz="1200" i="1">
                  <a:solidFill>
                    <a:srgbClr val="1D2228"/>
                  </a:solidFill>
                  <a:effectLst/>
                  <a:latin typeface="Open Sans" panose="020B0606030504020204" pitchFamily="34" charset="0"/>
                </a:rPr>
                <a:t>ow introductory APR</a:t>
              </a:r>
              <a:endParaRPr lang="en-IN" sz="1200">
                <a:solidFill>
                  <a:schemeClr val="accent2"/>
                </a:solidFill>
              </a:endParaRPr>
            </a:p>
          </p:txBody>
        </p:sp>
      </p:grpSp>
      <p:sp>
        <p:nvSpPr>
          <p:cNvPr id="3" name="Oval 2">
            <a:extLst>
              <a:ext uri="{FF2B5EF4-FFF2-40B4-BE49-F238E27FC236}">
                <a16:creationId xmlns:a16="http://schemas.microsoft.com/office/drawing/2014/main" id="{3DFF1226-19C6-4C05-86F2-907CE2D77A5E}"/>
              </a:ext>
            </a:extLst>
          </p:cNvPr>
          <p:cNvSpPr/>
          <p:nvPr/>
        </p:nvSpPr>
        <p:spPr>
          <a:xfrm>
            <a:off x="6321764" y="5099334"/>
            <a:ext cx="938558" cy="38890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13ADC4E6-87AB-4D70-87D0-0546BBD63E67}"/>
              </a:ext>
            </a:extLst>
          </p:cNvPr>
          <p:cNvSpPr/>
          <p:nvPr/>
        </p:nvSpPr>
        <p:spPr>
          <a:xfrm>
            <a:off x="6036554" y="4956161"/>
            <a:ext cx="1182152" cy="67524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2" name="Chart 31">
            <a:extLst>
              <a:ext uri="{FF2B5EF4-FFF2-40B4-BE49-F238E27FC236}">
                <a16:creationId xmlns:a16="http://schemas.microsoft.com/office/drawing/2014/main" id="{72C136CE-3C29-42C5-B4C4-F384EDA0F17A}"/>
              </a:ext>
            </a:extLst>
          </p:cNvPr>
          <p:cNvGraphicFramePr>
            <a:graphicFrameLocks/>
          </p:cNvGraphicFramePr>
          <p:nvPr>
            <p:extLst>
              <p:ext uri="{D42A27DB-BD31-4B8C-83A1-F6EECF244321}">
                <p14:modId xmlns:p14="http://schemas.microsoft.com/office/powerpoint/2010/main" val="1953574695"/>
              </p:ext>
            </p:extLst>
          </p:nvPr>
        </p:nvGraphicFramePr>
        <p:xfrm>
          <a:off x="693243" y="1406805"/>
          <a:ext cx="6351497" cy="4075185"/>
        </p:xfrm>
        <a:graphic>
          <a:graphicData uri="http://schemas.openxmlformats.org/drawingml/2006/chart">
            <c:chart xmlns:c="http://schemas.openxmlformats.org/drawingml/2006/chart" xmlns:r="http://schemas.openxmlformats.org/officeDocument/2006/relationships" r:id="rId3"/>
          </a:graphicData>
        </a:graphic>
      </p:graphicFrame>
      <p:sp>
        <p:nvSpPr>
          <p:cNvPr id="33" name="TextBox 32">
            <a:extLst>
              <a:ext uri="{FF2B5EF4-FFF2-40B4-BE49-F238E27FC236}">
                <a16:creationId xmlns:a16="http://schemas.microsoft.com/office/drawing/2014/main" id="{7FC387A7-5B66-4050-94CD-33D1BC7DDB42}"/>
              </a:ext>
            </a:extLst>
          </p:cNvPr>
          <p:cNvSpPr txBox="1"/>
          <p:nvPr/>
        </p:nvSpPr>
        <p:spPr>
          <a:xfrm>
            <a:off x="3162832" y="6518000"/>
            <a:ext cx="1418665" cy="254799"/>
          </a:xfrm>
          <a:prstGeom prst="rect">
            <a:avLst/>
          </a:prstGeom>
          <a:noFill/>
        </p:spPr>
        <p:txBody>
          <a:bodyPr wrap="square">
            <a:spAutoFit/>
          </a:bodyPr>
          <a:lstStyle/>
          <a:p>
            <a:r>
              <a:rPr lang="en-US" sz="1000">
                <a:solidFill>
                  <a:schemeClr val="bg2">
                    <a:lumMod val="50000"/>
                  </a:schemeClr>
                </a:solidFill>
                <a:effectLst/>
                <a:latin typeface="Open Sans" panose="020B0606030504020204" pitchFamily="34" charset="0"/>
                <a:ea typeface="Open Sans" panose="020B0606030504020204" pitchFamily="34" charset="0"/>
                <a:cs typeface="Open Sans" panose="020B0606030504020204" pitchFamily="34" charset="0"/>
              </a:rPr>
              <a:t>Data source: </a:t>
            </a:r>
            <a:r>
              <a:rPr lang="en-US" sz="1000" u="none" strike="noStrike" err="1">
                <a:solidFill>
                  <a:schemeClr val="bg2">
                    <a:lumMod val="50000"/>
                  </a:schemeClr>
                </a:solidFill>
                <a:effectLst/>
                <a:latin typeface="Open Sans" panose="020B0606030504020204" pitchFamily="34" charset="0"/>
                <a:ea typeface="Open Sans" panose="020B0606030504020204" pitchFamily="34" charset="0"/>
                <a:cs typeface="Open Sans" panose="020B0606030504020204" pitchFamily="34" charset="0"/>
                <a:hlinkClick r:id="rId4">
                  <a:extLst>
                    <a:ext uri="{A12FA001-AC4F-418D-AE19-62706E023703}">
                      <ahyp:hlinkClr xmlns:ahyp="http://schemas.microsoft.com/office/drawing/2018/hyperlinkcolor" val="tx"/>
                    </a:ext>
                  </a:extLst>
                </a:hlinkClick>
              </a:rPr>
              <a:t>Trellist</a:t>
            </a:r>
            <a:endParaRPr lang="en-IN" sz="100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7" name="Group 26">
            <a:extLst>
              <a:ext uri="{FF2B5EF4-FFF2-40B4-BE49-F238E27FC236}">
                <a16:creationId xmlns:a16="http://schemas.microsoft.com/office/drawing/2014/main" id="{84783828-03ED-472A-98D4-58C7B5C8BB49}"/>
              </a:ext>
            </a:extLst>
          </p:cNvPr>
          <p:cNvGrpSpPr/>
          <p:nvPr/>
        </p:nvGrpSpPr>
        <p:grpSpPr>
          <a:xfrm>
            <a:off x="580422" y="1376010"/>
            <a:ext cx="5557249" cy="3451768"/>
            <a:chOff x="580422" y="1376010"/>
            <a:chExt cx="5557249" cy="3451768"/>
          </a:xfrm>
        </p:grpSpPr>
        <p:grpSp>
          <p:nvGrpSpPr>
            <p:cNvPr id="29" name="Group 28">
              <a:extLst>
                <a:ext uri="{FF2B5EF4-FFF2-40B4-BE49-F238E27FC236}">
                  <a16:creationId xmlns:a16="http://schemas.microsoft.com/office/drawing/2014/main" id="{00AB6956-9C08-41C2-9249-C2CAEAA5068E}"/>
                </a:ext>
              </a:extLst>
            </p:cNvPr>
            <p:cNvGrpSpPr/>
            <p:nvPr/>
          </p:nvGrpSpPr>
          <p:grpSpPr>
            <a:xfrm>
              <a:off x="580422" y="2012310"/>
              <a:ext cx="1270428" cy="2815468"/>
              <a:chOff x="609873" y="1931298"/>
              <a:chExt cx="1270428" cy="2815468"/>
            </a:xfrm>
          </p:grpSpPr>
          <p:grpSp>
            <p:nvGrpSpPr>
              <p:cNvPr id="26" name="Group 25">
                <a:extLst>
                  <a:ext uri="{FF2B5EF4-FFF2-40B4-BE49-F238E27FC236}">
                    <a16:creationId xmlns:a16="http://schemas.microsoft.com/office/drawing/2014/main" id="{08E21F55-4462-4572-A05F-B34EC68C31D7}"/>
                  </a:ext>
                </a:extLst>
              </p:cNvPr>
              <p:cNvGrpSpPr/>
              <p:nvPr/>
            </p:nvGrpSpPr>
            <p:grpSpPr>
              <a:xfrm>
                <a:off x="609873" y="1931298"/>
                <a:ext cx="1270428" cy="569161"/>
                <a:chOff x="647935" y="1911909"/>
                <a:chExt cx="1270428" cy="569161"/>
              </a:xfrm>
            </p:grpSpPr>
            <p:pic>
              <p:nvPicPr>
                <p:cNvPr id="18" name="Graphic 17">
                  <a:extLst>
                    <a:ext uri="{FF2B5EF4-FFF2-40B4-BE49-F238E27FC236}">
                      <a16:creationId xmlns:a16="http://schemas.microsoft.com/office/drawing/2014/main" id="{3236D768-7FE1-4A8D-A225-2FFC9A96C4EE}"/>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3192" b="30094"/>
                <a:stretch/>
              </p:blipFill>
              <p:spPr>
                <a:xfrm>
                  <a:off x="1033402" y="2219460"/>
                  <a:ext cx="425251" cy="261610"/>
                </a:xfrm>
                <a:prstGeom prst="rect">
                  <a:avLst/>
                </a:prstGeom>
              </p:spPr>
            </p:pic>
            <p:sp>
              <p:nvSpPr>
                <p:cNvPr id="19" name="TextBox 18">
                  <a:extLst>
                    <a:ext uri="{FF2B5EF4-FFF2-40B4-BE49-F238E27FC236}">
                      <a16:creationId xmlns:a16="http://schemas.microsoft.com/office/drawing/2014/main" id="{4D49DDBB-B311-4934-9C60-536B5219548B}"/>
                    </a:ext>
                  </a:extLst>
                </p:cNvPr>
                <p:cNvSpPr txBox="1"/>
                <p:nvPr/>
              </p:nvSpPr>
              <p:spPr>
                <a:xfrm>
                  <a:off x="647935" y="1911909"/>
                  <a:ext cx="1270428" cy="261610"/>
                </a:xfrm>
                <a:prstGeom prst="rect">
                  <a:avLst/>
                </a:prstGeom>
                <a:noFill/>
              </p:spPr>
              <p:txBody>
                <a:bodyPr wrap="square" rtlCol="0">
                  <a:spAutoFit/>
                </a:bodyPr>
                <a:lstStyle/>
                <a:p>
                  <a:r>
                    <a:rPr lang="en-US" sz="1100">
                      <a:latin typeface="Open Sans" panose="020B0606030504020204" pitchFamily="34" charset="0"/>
                      <a:ea typeface="Open Sans" panose="020B0606030504020204" pitchFamily="34" charset="0"/>
                      <a:cs typeface="Open Sans" panose="020B0606030504020204" pitchFamily="34" charset="0"/>
                    </a:rPr>
                    <a:t>Credit Approval</a:t>
                  </a:r>
                  <a:endParaRPr lang="en-IN" sz="11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5" name="Group 24">
                <a:extLst>
                  <a:ext uri="{FF2B5EF4-FFF2-40B4-BE49-F238E27FC236}">
                    <a16:creationId xmlns:a16="http://schemas.microsoft.com/office/drawing/2014/main" id="{3C91005D-18E1-482F-A13D-C12680C138D4}"/>
                  </a:ext>
                </a:extLst>
              </p:cNvPr>
              <p:cNvGrpSpPr/>
              <p:nvPr/>
            </p:nvGrpSpPr>
            <p:grpSpPr>
              <a:xfrm>
                <a:off x="722694" y="2726182"/>
                <a:ext cx="1044789" cy="532052"/>
                <a:chOff x="753276" y="2708001"/>
                <a:chExt cx="1044789" cy="532052"/>
              </a:xfrm>
            </p:grpSpPr>
            <p:pic>
              <p:nvPicPr>
                <p:cNvPr id="16" name="Graphic 15">
                  <a:extLst>
                    <a:ext uri="{FF2B5EF4-FFF2-40B4-BE49-F238E27FC236}">
                      <a16:creationId xmlns:a16="http://schemas.microsoft.com/office/drawing/2014/main" id="{DE515394-CDB4-4E40-AE99-1E5A08018E39}"/>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4368" b="24010"/>
                <a:stretch/>
              </p:blipFill>
              <p:spPr>
                <a:xfrm>
                  <a:off x="1127506" y="2914982"/>
                  <a:ext cx="363091" cy="325071"/>
                </a:xfrm>
                <a:prstGeom prst="rect">
                  <a:avLst/>
                </a:prstGeom>
              </p:spPr>
            </p:pic>
            <p:sp>
              <p:nvSpPr>
                <p:cNvPr id="21" name="TextBox 20">
                  <a:extLst>
                    <a:ext uri="{FF2B5EF4-FFF2-40B4-BE49-F238E27FC236}">
                      <a16:creationId xmlns:a16="http://schemas.microsoft.com/office/drawing/2014/main" id="{1DA99EDC-4254-40E2-B70B-728D2CD8E407}"/>
                    </a:ext>
                  </a:extLst>
                </p:cNvPr>
                <p:cNvSpPr txBox="1"/>
                <p:nvPr/>
              </p:nvSpPr>
              <p:spPr>
                <a:xfrm>
                  <a:off x="753276" y="2708001"/>
                  <a:ext cx="1044789" cy="261610"/>
                </a:xfrm>
                <a:prstGeom prst="rect">
                  <a:avLst/>
                </a:prstGeom>
                <a:noFill/>
              </p:spPr>
              <p:txBody>
                <a:bodyPr wrap="square" rtlCol="0">
                  <a:spAutoFit/>
                </a:bodyPr>
                <a:lstStyle/>
                <a:p>
                  <a:r>
                    <a:rPr lang="en-US" sz="1100">
                      <a:latin typeface="Open Sans" panose="020B0606030504020204" pitchFamily="34" charset="0"/>
                      <a:ea typeface="Open Sans" panose="020B0606030504020204" pitchFamily="34" charset="0"/>
                      <a:cs typeface="Open Sans" panose="020B0606030504020204" pitchFamily="34" charset="0"/>
                    </a:rPr>
                    <a:t>Low/No Fees</a:t>
                  </a:r>
                  <a:endParaRPr lang="en-IN" sz="11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4" name="Group 23">
                <a:extLst>
                  <a:ext uri="{FF2B5EF4-FFF2-40B4-BE49-F238E27FC236}">
                    <a16:creationId xmlns:a16="http://schemas.microsoft.com/office/drawing/2014/main" id="{710D38AD-C849-46D7-A493-8E8D9EAA4C9B}"/>
                  </a:ext>
                </a:extLst>
              </p:cNvPr>
              <p:cNvGrpSpPr/>
              <p:nvPr/>
            </p:nvGrpSpPr>
            <p:grpSpPr>
              <a:xfrm>
                <a:off x="883044" y="3483957"/>
                <a:ext cx="743612" cy="554329"/>
                <a:chOff x="883044" y="3458764"/>
                <a:chExt cx="743612" cy="554329"/>
              </a:xfrm>
            </p:grpSpPr>
            <p:pic>
              <p:nvPicPr>
                <p:cNvPr id="14" name="Graphic 13">
                  <a:extLst>
                    <a:ext uri="{FF2B5EF4-FFF2-40B4-BE49-F238E27FC236}">
                      <a16:creationId xmlns:a16="http://schemas.microsoft.com/office/drawing/2014/main" id="{4888DD4C-748D-4007-A6BA-074703505E3B}"/>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17855" t="12207" r="16776" b="26965"/>
                <a:stretch/>
              </p:blipFill>
              <p:spPr>
                <a:xfrm>
                  <a:off x="1096924" y="3688546"/>
                  <a:ext cx="279025" cy="324547"/>
                </a:xfrm>
                <a:prstGeom prst="rect">
                  <a:avLst/>
                </a:prstGeom>
              </p:spPr>
            </p:pic>
            <p:sp>
              <p:nvSpPr>
                <p:cNvPr id="22" name="TextBox 21">
                  <a:extLst>
                    <a:ext uri="{FF2B5EF4-FFF2-40B4-BE49-F238E27FC236}">
                      <a16:creationId xmlns:a16="http://schemas.microsoft.com/office/drawing/2014/main" id="{9664D2DC-BEEB-40BF-BF1A-B72D0F034E2D}"/>
                    </a:ext>
                  </a:extLst>
                </p:cNvPr>
                <p:cNvSpPr txBox="1"/>
                <p:nvPr/>
              </p:nvSpPr>
              <p:spPr>
                <a:xfrm>
                  <a:off x="883044" y="3458764"/>
                  <a:ext cx="743612" cy="261610"/>
                </a:xfrm>
                <a:prstGeom prst="rect">
                  <a:avLst/>
                </a:prstGeom>
                <a:noFill/>
              </p:spPr>
              <p:txBody>
                <a:bodyPr wrap="square" rtlCol="0">
                  <a:spAutoFit/>
                </a:bodyPr>
                <a:lstStyle/>
                <a:p>
                  <a:r>
                    <a:rPr lang="en-US" sz="1100">
                      <a:latin typeface="Open Sans" panose="020B0606030504020204" pitchFamily="34" charset="0"/>
                      <a:ea typeface="Open Sans" panose="020B0606030504020204" pitchFamily="34" charset="0"/>
                      <a:cs typeface="Open Sans" panose="020B0606030504020204" pitchFamily="34" charset="0"/>
                    </a:rPr>
                    <a:t>Rewards</a:t>
                  </a:r>
                  <a:endParaRPr lang="en-IN" sz="11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 name="Group 6">
                <a:extLst>
                  <a:ext uri="{FF2B5EF4-FFF2-40B4-BE49-F238E27FC236}">
                    <a16:creationId xmlns:a16="http://schemas.microsoft.com/office/drawing/2014/main" id="{FCDDCA41-CAC1-4C4D-A48E-AC9E05205588}"/>
                  </a:ext>
                </a:extLst>
              </p:cNvPr>
              <p:cNvGrpSpPr/>
              <p:nvPr/>
            </p:nvGrpSpPr>
            <p:grpSpPr>
              <a:xfrm>
                <a:off x="982712" y="4212276"/>
                <a:ext cx="524751" cy="534490"/>
                <a:chOff x="985197" y="4248926"/>
                <a:chExt cx="524751" cy="534490"/>
              </a:xfrm>
            </p:grpSpPr>
            <p:sp>
              <p:nvSpPr>
                <p:cNvPr id="23" name="TextBox 22">
                  <a:extLst>
                    <a:ext uri="{FF2B5EF4-FFF2-40B4-BE49-F238E27FC236}">
                      <a16:creationId xmlns:a16="http://schemas.microsoft.com/office/drawing/2014/main" id="{EA137D5E-86E7-4883-AABC-E61B51CAC91F}"/>
                    </a:ext>
                  </a:extLst>
                </p:cNvPr>
                <p:cNvSpPr txBox="1"/>
                <p:nvPr/>
              </p:nvSpPr>
              <p:spPr>
                <a:xfrm>
                  <a:off x="985197" y="4248926"/>
                  <a:ext cx="524751" cy="261610"/>
                </a:xfrm>
                <a:prstGeom prst="rect">
                  <a:avLst/>
                </a:prstGeom>
                <a:noFill/>
              </p:spPr>
              <p:txBody>
                <a:bodyPr wrap="square" rtlCol="0">
                  <a:spAutoFit/>
                </a:bodyPr>
                <a:lstStyle/>
                <a:p>
                  <a:r>
                    <a:rPr lang="en-US" sz="1100">
                      <a:latin typeface="Open Sans" panose="020B0606030504020204" pitchFamily="34" charset="0"/>
                      <a:ea typeface="Open Sans" panose="020B0606030504020204" pitchFamily="34" charset="0"/>
                      <a:cs typeface="Open Sans" panose="020B0606030504020204" pitchFamily="34" charset="0"/>
                    </a:rPr>
                    <a:t>APR</a:t>
                  </a:r>
                  <a:endParaRPr lang="en-IN" sz="1100">
                    <a:latin typeface="Open Sans" panose="020B0606030504020204" pitchFamily="34" charset="0"/>
                    <a:ea typeface="Open Sans" panose="020B0606030504020204" pitchFamily="34" charset="0"/>
                    <a:cs typeface="Open Sans" panose="020B0606030504020204" pitchFamily="34" charset="0"/>
                  </a:endParaRPr>
                </a:p>
              </p:txBody>
            </p:sp>
            <p:pic>
              <p:nvPicPr>
                <p:cNvPr id="6" name="Graphic 5">
                  <a:extLst>
                    <a:ext uri="{FF2B5EF4-FFF2-40B4-BE49-F238E27FC236}">
                      <a16:creationId xmlns:a16="http://schemas.microsoft.com/office/drawing/2014/main" id="{F43BB792-DF2B-45E2-AAB0-E72DA594412E}"/>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20601"/>
                <a:stretch/>
              </p:blipFill>
              <p:spPr>
                <a:xfrm>
                  <a:off x="1079546" y="4521806"/>
                  <a:ext cx="263588" cy="261610"/>
                </a:xfrm>
                <a:prstGeom prst="rect">
                  <a:avLst/>
                </a:prstGeom>
              </p:spPr>
            </p:pic>
          </p:grpSp>
        </p:grpSp>
        <p:sp>
          <p:nvSpPr>
            <p:cNvPr id="20" name="TextBox 19">
              <a:extLst>
                <a:ext uri="{FF2B5EF4-FFF2-40B4-BE49-F238E27FC236}">
                  <a16:creationId xmlns:a16="http://schemas.microsoft.com/office/drawing/2014/main" id="{FF5240B6-D192-4AF0-B1CB-671CA964BDF1}"/>
                </a:ext>
              </a:extLst>
            </p:cNvPr>
            <p:cNvSpPr txBox="1"/>
            <p:nvPr/>
          </p:nvSpPr>
          <p:spPr>
            <a:xfrm>
              <a:off x="1738032" y="1376010"/>
              <a:ext cx="4399639" cy="646331"/>
            </a:xfrm>
            <a:prstGeom prst="rect">
              <a:avLst/>
            </a:prstGeom>
            <a:noFill/>
          </p:spPr>
          <p:txBody>
            <a:bodyPr wrap="square" rtlCol="0">
              <a:spAutoFit/>
            </a:bodyPr>
            <a:lstStyle/>
            <a:p>
              <a:r>
                <a:rPr lang="en-US" b="1"/>
                <a:t>Most Important Credit Card Feature</a:t>
              </a:r>
              <a:endParaRPr lang="en-IN" b="1"/>
            </a:p>
            <a:p>
              <a:endParaRPr lang="en-IN" b="1"/>
            </a:p>
          </p:txBody>
        </p:sp>
      </p:grpSp>
      <p:sp>
        <p:nvSpPr>
          <p:cNvPr id="8" name="TextBox 7">
            <a:extLst>
              <a:ext uri="{FF2B5EF4-FFF2-40B4-BE49-F238E27FC236}">
                <a16:creationId xmlns:a16="http://schemas.microsoft.com/office/drawing/2014/main" id="{EF5A5B8C-5F67-49F0-8589-27C35B4C0909}"/>
              </a:ext>
            </a:extLst>
          </p:cNvPr>
          <p:cNvSpPr txBox="1"/>
          <p:nvPr/>
        </p:nvSpPr>
        <p:spPr>
          <a:xfrm>
            <a:off x="9371835" y="4788911"/>
            <a:ext cx="2292037" cy="369332"/>
          </a:xfrm>
          <a:prstGeom prst="rect">
            <a:avLst/>
          </a:prstGeom>
          <a:noFill/>
        </p:spPr>
        <p:txBody>
          <a:bodyPr wrap="square" rtlCol="0">
            <a:spAutoFit/>
          </a:bodyPr>
          <a:lstStyle/>
          <a:p>
            <a:r>
              <a:rPr lang="en-GB" dirty="0"/>
              <a:t>Add source</a:t>
            </a:r>
            <a:endParaRPr lang="en-IN" dirty="0"/>
          </a:p>
        </p:txBody>
      </p:sp>
    </p:spTree>
    <p:extLst>
      <p:ext uri="{BB962C8B-B14F-4D97-AF65-F5344CB8AC3E}">
        <p14:creationId xmlns:p14="http://schemas.microsoft.com/office/powerpoint/2010/main" val="260942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Graphic spid="32"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02D5487-38F5-4930-9ECF-EF8F549273BC}"/>
              </a:ext>
            </a:extLst>
          </p:cNvPr>
          <p:cNvSpPr>
            <a:spLocks noGrp="1"/>
          </p:cNvSpPr>
          <p:nvPr>
            <p:ph type="title"/>
          </p:nvPr>
        </p:nvSpPr>
        <p:spPr/>
        <p:txBody>
          <a:bodyPr>
            <a:normAutofit/>
          </a:bodyPr>
          <a:lstStyle/>
          <a:p>
            <a:r>
              <a:rPr lang="en-US" sz="3200"/>
              <a:t>Client understanding</a:t>
            </a:r>
          </a:p>
        </p:txBody>
      </p:sp>
      <p:sp>
        <p:nvSpPr>
          <p:cNvPr id="2" name="Footer Placeholder 1">
            <a:extLst>
              <a:ext uri="{FF2B5EF4-FFF2-40B4-BE49-F238E27FC236}">
                <a16:creationId xmlns:a16="http://schemas.microsoft.com/office/drawing/2014/main" id="{5207D3D0-16B1-48D0-9EEC-AD49AD1608E4}"/>
              </a:ext>
            </a:extLst>
          </p:cNvPr>
          <p:cNvSpPr>
            <a:spLocks noGrp="1"/>
          </p:cNvSpPr>
          <p:nvPr>
            <p:ph type="ftr" sz="quarter" idx="3"/>
          </p:nvPr>
        </p:nvSpPr>
        <p:spPr/>
        <p:txBody>
          <a:bodyPr>
            <a:normAutofit/>
          </a:bodyPr>
          <a:lstStyle/>
          <a:p>
            <a:pPr>
              <a:spcAft>
                <a:spcPts val="600"/>
              </a:spcAft>
            </a:pPr>
            <a:r>
              <a:rPr lang="en-US"/>
              <a:t>Proprietary and Confidential</a:t>
            </a:r>
          </a:p>
        </p:txBody>
      </p:sp>
      <p:sp>
        <p:nvSpPr>
          <p:cNvPr id="3" name="Slide Number Placeholder 2">
            <a:extLst>
              <a:ext uri="{FF2B5EF4-FFF2-40B4-BE49-F238E27FC236}">
                <a16:creationId xmlns:a16="http://schemas.microsoft.com/office/drawing/2014/main" id="{BDD5189C-01D0-40C6-A44F-74A56EF89D14}"/>
              </a:ext>
            </a:extLst>
          </p:cNvPr>
          <p:cNvSpPr>
            <a:spLocks noGrp="1"/>
          </p:cNvSpPr>
          <p:nvPr>
            <p:ph type="sldNum" sz="quarter" idx="4"/>
          </p:nvPr>
        </p:nvSpPr>
        <p:spPr/>
        <p:txBody>
          <a:bodyPr anchor="b">
            <a:normAutofit/>
          </a:bodyPr>
          <a:lstStyle/>
          <a:p>
            <a:pPr>
              <a:spcAft>
                <a:spcPts val="600"/>
              </a:spcAft>
            </a:pPr>
            <a:fld id="{3DD8A316-1690-4C62-9DF0-0D0BBB2020CF}" type="slidenum">
              <a:rPr lang="en-US" smtClean="0"/>
              <a:pPr>
                <a:spcAft>
                  <a:spcPts val="600"/>
                </a:spcAft>
              </a:pPr>
              <a:t>17</a:t>
            </a:fld>
            <a:r>
              <a:rPr lang="en-US"/>
              <a:t> </a:t>
            </a:r>
          </a:p>
        </p:txBody>
      </p:sp>
    </p:spTree>
    <p:extLst>
      <p:ext uri="{BB962C8B-B14F-4D97-AF65-F5344CB8AC3E}">
        <p14:creationId xmlns:p14="http://schemas.microsoft.com/office/powerpoint/2010/main" val="3014703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FA8DFF5-44BA-47AF-B649-A59BA2C42498}"/>
              </a:ext>
            </a:extLst>
          </p:cNvPr>
          <p:cNvPicPr>
            <a:picLocks noChangeAspect="1"/>
          </p:cNvPicPr>
          <p:nvPr/>
        </p:nvPicPr>
        <p:blipFill>
          <a:blip r:embed="rId3"/>
          <a:stretch>
            <a:fillRect/>
          </a:stretch>
        </p:blipFill>
        <p:spPr>
          <a:xfrm>
            <a:off x="0" y="-28135"/>
            <a:ext cx="12192000" cy="6839081"/>
          </a:xfrm>
          <a:prstGeom prst="rect">
            <a:avLst/>
          </a:prstGeom>
        </p:spPr>
      </p:pic>
      <p:sp>
        <p:nvSpPr>
          <p:cNvPr id="2" name="Footer Placeholder 1">
            <a:extLst>
              <a:ext uri="{FF2B5EF4-FFF2-40B4-BE49-F238E27FC236}">
                <a16:creationId xmlns:a16="http://schemas.microsoft.com/office/drawing/2014/main" id="{659DC294-33BE-45EA-9297-F348E5FAA3CA}"/>
              </a:ext>
            </a:extLst>
          </p:cNvPr>
          <p:cNvSpPr>
            <a:spLocks noGrp="1"/>
          </p:cNvSpPr>
          <p:nvPr>
            <p:ph type="ftr" sz="quarter" idx="3"/>
          </p:nvPr>
        </p:nvSpPr>
        <p:spPr/>
        <p:txBody>
          <a:bodyPr/>
          <a:lstStyle/>
          <a:p>
            <a:pPr>
              <a:spcAft>
                <a:spcPts val="600"/>
              </a:spcAft>
            </a:pPr>
            <a:r>
              <a:rPr lang="en-US"/>
              <a:t>Proprietary and Confidential</a:t>
            </a:r>
          </a:p>
        </p:txBody>
      </p:sp>
      <p:sp>
        <p:nvSpPr>
          <p:cNvPr id="3" name="Slide Number Placeholder 2" hidden="1">
            <a:extLst>
              <a:ext uri="{FF2B5EF4-FFF2-40B4-BE49-F238E27FC236}">
                <a16:creationId xmlns:a16="http://schemas.microsoft.com/office/drawing/2014/main" id="{F96122C1-3A16-4FBA-964A-2A850E69BAA9}"/>
              </a:ext>
            </a:extLst>
          </p:cNvPr>
          <p:cNvSpPr>
            <a:spLocks noGrp="1"/>
          </p:cNvSpPr>
          <p:nvPr>
            <p:ph type="sldNum" sz="quarter" idx="4"/>
          </p:nvPr>
        </p:nvSpPr>
        <p:spPr/>
        <p:txBody>
          <a:bodyPr/>
          <a:lstStyle/>
          <a:p>
            <a:pPr>
              <a:spcAft>
                <a:spcPts val="600"/>
              </a:spcAft>
            </a:pPr>
            <a:fld id="{3DD8A316-1690-4C62-9DF0-0D0BBB2020CF}" type="slidenum">
              <a:rPr lang="en-US" sz="900" smtClean="0"/>
              <a:pPr>
                <a:spcAft>
                  <a:spcPts val="600"/>
                </a:spcAft>
              </a:pPr>
              <a:t>18</a:t>
            </a:fld>
            <a:r>
              <a:rPr lang="en-US"/>
              <a:t> </a:t>
            </a:r>
          </a:p>
        </p:txBody>
      </p:sp>
      <p:sp>
        <p:nvSpPr>
          <p:cNvPr id="6" name="Slide Number Placeholder 2">
            <a:extLst>
              <a:ext uri="{FF2B5EF4-FFF2-40B4-BE49-F238E27FC236}">
                <a16:creationId xmlns:a16="http://schemas.microsoft.com/office/drawing/2014/main" id="{DD453EBF-3378-4C96-8C99-FDDD3D915BE7}"/>
              </a:ext>
            </a:extLst>
          </p:cNvPr>
          <p:cNvSpPr txBox="1">
            <a:spLocks/>
          </p:cNvSpPr>
          <p:nvPr/>
        </p:nvSpPr>
        <p:spPr>
          <a:xfrm>
            <a:off x="5949232" y="6516520"/>
            <a:ext cx="546416" cy="254799"/>
          </a:xfrm>
          <a:prstGeom prst="rect">
            <a:avLst/>
          </a:prstGeom>
        </p:spPr>
        <p:txBody>
          <a:bodyPr vert="horz" lIns="91440" tIns="45720" rIns="91440" bIns="45720" rtlCol="0" anchor="b">
            <a:normAutofit/>
          </a:bodyPr>
          <a:lstStyle>
            <a:defPPr>
              <a:defRPr lang="en-US"/>
            </a:defPPr>
            <a:lvl1pPr marL="0" algn="ctr" defTabSz="914400" rtl="0" eaLnBrk="1" latinLnBrk="0" hangingPunct="1">
              <a:defRPr sz="900" b="1" kern="1200">
                <a:solidFill>
                  <a:schemeClr val="accent3">
                    <a:lumMod val="75000"/>
                  </a:schemeClr>
                </a:solidFill>
                <a:latin typeface="Montserrat" panose="000005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DD8A316-1690-4C62-9DF0-0D0BBB2020CF}" type="slidenum">
              <a:rPr lang="en-US" smtClean="0"/>
              <a:pPr>
                <a:spcAft>
                  <a:spcPts val="600"/>
                </a:spcAft>
              </a:pPr>
              <a:t>18</a:t>
            </a:fld>
            <a:r>
              <a:rPr lang="en-US"/>
              <a:t> </a:t>
            </a:r>
          </a:p>
        </p:txBody>
      </p:sp>
      <p:pic>
        <p:nvPicPr>
          <p:cNvPr id="9" name="Picture 8" descr="Logo&#10;&#10;Description automatically generated">
            <a:extLst>
              <a:ext uri="{FF2B5EF4-FFF2-40B4-BE49-F238E27FC236}">
                <a16:creationId xmlns:a16="http://schemas.microsoft.com/office/drawing/2014/main" id="{86A62CE9-5DB4-41D9-A053-507E91D9D3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11" y="6519035"/>
            <a:ext cx="1843659" cy="291912"/>
          </a:xfrm>
          <a:prstGeom prst="rect">
            <a:avLst/>
          </a:prstGeom>
        </p:spPr>
      </p:pic>
    </p:spTree>
    <p:extLst>
      <p:ext uri="{BB962C8B-B14F-4D97-AF65-F5344CB8AC3E}">
        <p14:creationId xmlns:p14="http://schemas.microsoft.com/office/powerpoint/2010/main" val="2896608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8A8F7-E8DC-4A3D-8DD0-0158BCA78B19}"/>
              </a:ext>
            </a:extLst>
          </p:cNvPr>
          <p:cNvSpPr>
            <a:spLocks noGrp="1"/>
          </p:cNvSpPr>
          <p:nvPr>
            <p:ph type="title"/>
          </p:nvPr>
        </p:nvSpPr>
        <p:spPr/>
        <p:txBody>
          <a:bodyPr/>
          <a:lstStyle/>
          <a:p>
            <a:r>
              <a:rPr lang="en-US" dirty="0" err="1"/>
              <a:t>Najm</a:t>
            </a:r>
            <a:r>
              <a:rPr lang="en-US" dirty="0"/>
              <a:t> - statistics</a:t>
            </a:r>
            <a:endParaRPr lang="en-IN" dirty="0"/>
          </a:p>
        </p:txBody>
      </p:sp>
      <p:sp>
        <p:nvSpPr>
          <p:cNvPr id="4" name="Slide Number Placeholder 3">
            <a:extLst>
              <a:ext uri="{FF2B5EF4-FFF2-40B4-BE49-F238E27FC236}">
                <a16:creationId xmlns:a16="http://schemas.microsoft.com/office/drawing/2014/main" id="{BAB182E7-5386-445C-AA19-9F9BB0B4C81B}"/>
              </a:ext>
            </a:extLst>
          </p:cNvPr>
          <p:cNvSpPr>
            <a:spLocks noGrp="1"/>
          </p:cNvSpPr>
          <p:nvPr>
            <p:ph type="sldNum" sz="quarter" idx="4"/>
          </p:nvPr>
        </p:nvSpPr>
        <p:spPr/>
        <p:txBody>
          <a:bodyPr/>
          <a:lstStyle/>
          <a:p>
            <a:fld id="{3DD8A316-1690-4C62-9DF0-0D0BBB2020CF}" type="slidenum">
              <a:rPr lang="en-US" sz="900" smtClean="0"/>
              <a:pPr/>
              <a:t>19</a:t>
            </a:fld>
            <a:r>
              <a:rPr lang="en-US"/>
              <a:t> </a:t>
            </a:r>
          </a:p>
        </p:txBody>
      </p:sp>
      <p:sp>
        <p:nvSpPr>
          <p:cNvPr id="5" name="Footer Placeholder 4">
            <a:extLst>
              <a:ext uri="{FF2B5EF4-FFF2-40B4-BE49-F238E27FC236}">
                <a16:creationId xmlns:a16="http://schemas.microsoft.com/office/drawing/2014/main" id="{8277ACAC-794D-4CDA-89F3-25470853E0F1}"/>
              </a:ext>
            </a:extLst>
          </p:cNvPr>
          <p:cNvSpPr>
            <a:spLocks noGrp="1"/>
          </p:cNvSpPr>
          <p:nvPr>
            <p:ph type="ftr" sz="quarter" idx="3"/>
          </p:nvPr>
        </p:nvSpPr>
        <p:spPr/>
        <p:txBody>
          <a:bodyPr/>
          <a:lstStyle/>
          <a:p>
            <a:r>
              <a:rPr lang="en-US"/>
              <a:t>Proprietary and Confidential</a:t>
            </a:r>
          </a:p>
        </p:txBody>
      </p:sp>
      <p:sp>
        <p:nvSpPr>
          <p:cNvPr id="8" name="TextBox 7">
            <a:extLst>
              <a:ext uri="{FF2B5EF4-FFF2-40B4-BE49-F238E27FC236}">
                <a16:creationId xmlns:a16="http://schemas.microsoft.com/office/drawing/2014/main" id="{BF32DE7C-9543-4415-B137-4FEE43815A39}"/>
              </a:ext>
            </a:extLst>
          </p:cNvPr>
          <p:cNvSpPr txBox="1"/>
          <p:nvPr/>
        </p:nvSpPr>
        <p:spPr>
          <a:xfrm>
            <a:off x="2188921" y="4520495"/>
            <a:ext cx="1758461" cy="276999"/>
          </a:xfrm>
          <a:prstGeom prst="rect">
            <a:avLst/>
          </a:prstGeom>
          <a:noFill/>
        </p:spPr>
        <p:txBody>
          <a:bodyPr wrap="square" rtlCol="0">
            <a:spAutoFit/>
          </a:bodyPr>
          <a:lstStyle/>
          <a:p>
            <a:pPr algn="ctr"/>
            <a:r>
              <a:rPr lang="en-GB" sz="1200">
                <a:solidFill>
                  <a:schemeClr val="accent3">
                    <a:lumMod val="50000"/>
                  </a:schemeClr>
                </a:solidFill>
              </a:rPr>
              <a:t>Since 2008</a:t>
            </a:r>
            <a:endParaRPr lang="en-IN" sz="1200">
              <a:solidFill>
                <a:schemeClr val="accent3">
                  <a:lumMod val="50000"/>
                </a:schemeClr>
              </a:solidFill>
            </a:endParaRPr>
          </a:p>
        </p:txBody>
      </p:sp>
      <p:sp>
        <p:nvSpPr>
          <p:cNvPr id="10" name="TextBox 9">
            <a:extLst>
              <a:ext uri="{FF2B5EF4-FFF2-40B4-BE49-F238E27FC236}">
                <a16:creationId xmlns:a16="http://schemas.microsoft.com/office/drawing/2014/main" id="{08DD0FBB-DDA2-4413-8BAA-AC2D0B4F2DFD}"/>
              </a:ext>
            </a:extLst>
          </p:cNvPr>
          <p:cNvSpPr txBox="1"/>
          <p:nvPr/>
        </p:nvSpPr>
        <p:spPr>
          <a:xfrm>
            <a:off x="815925" y="5006606"/>
            <a:ext cx="4093699" cy="1147815"/>
          </a:xfrm>
          <a:prstGeom prst="rect">
            <a:avLst/>
          </a:prstGeom>
          <a:noFill/>
        </p:spPr>
        <p:txBody>
          <a:bodyPr wrap="square" rtlCol="0">
            <a:spAutoFit/>
          </a:bodyPr>
          <a:lstStyle/>
          <a:p>
            <a:pPr marL="285750" indent="-285750">
              <a:lnSpc>
                <a:spcPct val="150000"/>
              </a:lnSpc>
              <a:buClr>
                <a:schemeClr val="accent2"/>
              </a:buClr>
              <a:buFont typeface="Arial" panose="020B0604020202020204" pitchFamily="34" charset="0"/>
              <a:buChar char="•"/>
            </a:pPr>
            <a:r>
              <a:rPr lang="en-GB" sz="1600">
                <a:latin typeface="Open Sans" panose="020B0606030504020204" pitchFamily="34" charset="0"/>
                <a:ea typeface="Open Sans" panose="020B0606030504020204" pitchFamily="34" charset="0"/>
                <a:cs typeface="Open Sans" panose="020B0606030504020204" pitchFamily="34" charset="0"/>
              </a:rPr>
              <a:t>Financial Services &amp; Solutions</a:t>
            </a:r>
          </a:p>
          <a:p>
            <a:pPr marL="285750" indent="-285750">
              <a:lnSpc>
                <a:spcPct val="150000"/>
              </a:lnSpc>
              <a:buClr>
                <a:schemeClr val="accent2"/>
              </a:buClr>
              <a:buFont typeface="Arial" panose="020B0604020202020204" pitchFamily="34" charset="0"/>
              <a:buChar char="•"/>
            </a:pPr>
            <a:r>
              <a:rPr lang="en-GB" sz="1600">
                <a:latin typeface="Open Sans" panose="020B0606030504020204" pitchFamily="34" charset="0"/>
                <a:ea typeface="Open Sans" panose="020B0606030504020204" pitchFamily="34" charset="0"/>
                <a:cs typeface="Open Sans" panose="020B0606030504020204" pitchFamily="34" charset="0"/>
              </a:rPr>
              <a:t>MENA Region</a:t>
            </a:r>
          </a:p>
          <a:p>
            <a:pPr marL="285750" indent="-285750">
              <a:lnSpc>
                <a:spcPct val="150000"/>
              </a:lnSpc>
              <a:buClr>
                <a:schemeClr val="accent2"/>
              </a:buClr>
              <a:buFont typeface="Arial" panose="020B0604020202020204" pitchFamily="34" charset="0"/>
              <a:buChar char="•"/>
            </a:pPr>
            <a:r>
              <a:rPr lang="en-GB" sz="1600">
                <a:latin typeface="Open Sans" panose="020B0606030504020204" pitchFamily="34" charset="0"/>
                <a:ea typeface="Open Sans" panose="020B0606030504020204" pitchFamily="34" charset="0"/>
                <a:cs typeface="Open Sans" panose="020B0606030504020204" pitchFamily="34" charset="0"/>
              </a:rPr>
              <a:t>Top choice - Travelling</a:t>
            </a:r>
            <a:endParaRPr lang="en-IN" sz="1600">
              <a:latin typeface="Open Sans" panose="020B0606030504020204" pitchFamily="34" charset="0"/>
              <a:ea typeface="Open Sans" panose="020B0606030504020204" pitchFamily="34" charset="0"/>
              <a:cs typeface="Open Sans" panose="020B0606030504020204" pitchFamily="34" charset="0"/>
            </a:endParaRPr>
          </a:p>
        </p:txBody>
      </p:sp>
      <p:cxnSp>
        <p:nvCxnSpPr>
          <p:cNvPr id="12" name="Straight Connector 11">
            <a:extLst>
              <a:ext uri="{FF2B5EF4-FFF2-40B4-BE49-F238E27FC236}">
                <a16:creationId xmlns:a16="http://schemas.microsoft.com/office/drawing/2014/main" id="{4F7E0B6E-FFD1-4E24-A3CA-B341935E5177}"/>
              </a:ext>
            </a:extLst>
          </p:cNvPr>
          <p:cNvCxnSpPr>
            <a:cxnSpLocks/>
          </p:cNvCxnSpPr>
          <p:nvPr/>
        </p:nvCxnSpPr>
        <p:spPr>
          <a:xfrm>
            <a:off x="5070658" y="1378913"/>
            <a:ext cx="0" cy="5267521"/>
          </a:xfrm>
          <a:prstGeom prst="line">
            <a:avLst/>
          </a:prstGeom>
          <a:ln>
            <a:solidFill>
              <a:schemeClr val="tx2"/>
            </a:solidFill>
          </a:ln>
          <a:effectLst/>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7A65901C-D0B9-430F-B048-F94264A79873}"/>
              </a:ext>
            </a:extLst>
          </p:cNvPr>
          <p:cNvGrpSpPr/>
          <p:nvPr/>
        </p:nvGrpSpPr>
        <p:grpSpPr>
          <a:xfrm>
            <a:off x="6023371" y="1378913"/>
            <a:ext cx="1527645" cy="1674731"/>
            <a:chOff x="6023373" y="847227"/>
            <a:chExt cx="1527645" cy="1674731"/>
          </a:xfrm>
        </p:grpSpPr>
        <p:grpSp>
          <p:nvGrpSpPr>
            <p:cNvPr id="16" name="Group 15">
              <a:extLst>
                <a:ext uri="{FF2B5EF4-FFF2-40B4-BE49-F238E27FC236}">
                  <a16:creationId xmlns:a16="http://schemas.microsoft.com/office/drawing/2014/main" id="{090A46E0-819C-4ECF-BCAA-339247F5B914}"/>
                </a:ext>
              </a:extLst>
            </p:cNvPr>
            <p:cNvGrpSpPr/>
            <p:nvPr/>
          </p:nvGrpSpPr>
          <p:grpSpPr>
            <a:xfrm>
              <a:off x="6023373" y="847227"/>
              <a:ext cx="1527645" cy="1213066"/>
              <a:chOff x="6023373" y="847227"/>
              <a:chExt cx="1527645" cy="1213066"/>
            </a:xfrm>
          </p:grpSpPr>
          <p:pic>
            <p:nvPicPr>
              <p:cNvPr id="14" name="Graphic 13" descr="Handshake with solid fill">
                <a:extLst>
                  <a:ext uri="{FF2B5EF4-FFF2-40B4-BE49-F238E27FC236}">
                    <a16:creationId xmlns:a16="http://schemas.microsoft.com/office/drawing/2014/main" id="{F1E0D767-7C7A-4916-8A25-4726F4F82D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29996" y="847227"/>
                <a:ext cx="914400" cy="914400"/>
              </a:xfrm>
              <a:prstGeom prst="rect">
                <a:avLst/>
              </a:prstGeom>
            </p:spPr>
          </p:pic>
          <p:sp>
            <p:nvSpPr>
              <p:cNvPr id="15" name="TextBox 14">
                <a:extLst>
                  <a:ext uri="{FF2B5EF4-FFF2-40B4-BE49-F238E27FC236}">
                    <a16:creationId xmlns:a16="http://schemas.microsoft.com/office/drawing/2014/main" id="{8FCB01C3-BF33-49FC-A037-43E9A26A191D}"/>
                  </a:ext>
                </a:extLst>
              </p:cNvPr>
              <p:cNvSpPr txBox="1"/>
              <p:nvPr/>
            </p:nvSpPr>
            <p:spPr>
              <a:xfrm>
                <a:off x="6023373" y="1690961"/>
                <a:ext cx="1527645" cy="369332"/>
              </a:xfrm>
              <a:prstGeom prst="rect">
                <a:avLst/>
              </a:prstGeom>
              <a:noFill/>
            </p:spPr>
            <p:txBody>
              <a:bodyPr wrap="square" rtlCol="0">
                <a:spAutoFit/>
              </a:bodyPr>
              <a:lstStyle/>
              <a:p>
                <a:r>
                  <a:rPr lang="en-GB">
                    <a:solidFill>
                      <a:schemeClr val="tx2"/>
                    </a:solidFill>
                  </a:rPr>
                  <a:t>Customers</a:t>
                </a:r>
                <a:endParaRPr lang="en-IN">
                  <a:solidFill>
                    <a:schemeClr val="tx2"/>
                  </a:solidFill>
                </a:endParaRPr>
              </a:p>
            </p:txBody>
          </p:sp>
        </p:grpSp>
        <p:sp>
          <p:nvSpPr>
            <p:cNvPr id="18" name="TextBox 17">
              <a:extLst>
                <a:ext uri="{FF2B5EF4-FFF2-40B4-BE49-F238E27FC236}">
                  <a16:creationId xmlns:a16="http://schemas.microsoft.com/office/drawing/2014/main" id="{98A502EE-D52C-46C9-B758-A52A2227A553}"/>
                </a:ext>
              </a:extLst>
            </p:cNvPr>
            <p:cNvSpPr txBox="1"/>
            <p:nvPr/>
          </p:nvSpPr>
          <p:spPr>
            <a:xfrm>
              <a:off x="6329996" y="2060293"/>
              <a:ext cx="914400" cy="461665"/>
            </a:xfrm>
            <a:prstGeom prst="rect">
              <a:avLst/>
            </a:prstGeom>
            <a:noFill/>
          </p:spPr>
          <p:txBody>
            <a:bodyPr wrap="square" rtlCol="0">
              <a:spAutoFit/>
            </a:bodyPr>
            <a:lstStyle/>
            <a:p>
              <a:r>
                <a:rPr lang="en-GB" sz="2400" b="1">
                  <a:solidFill>
                    <a:schemeClr val="accent2"/>
                  </a:solidFill>
                </a:rPr>
                <a:t>110K</a:t>
              </a:r>
              <a:endParaRPr lang="en-IN" sz="2400" b="1">
                <a:solidFill>
                  <a:schemeClr val="accent2"/>
                </a:solidFill>
              </a:endParaRPr>
            </a:p>
          </p:txBody>
        </p:sp>
      </p:grpSp>
      <p:grpSp>
        <p:nvGrpSpPr>
          <p:cNvPr id="6" name="Group 5">
            <a:extLst>
              <a:ext uri="{FF2B5EF4-FFF2-40B4-BE49-F238E27FC236}">
                <a16:creationId xmlns:a16="http://schemas.microsoft.com/office/drawing/2014/main" id="{D1676D74-1F41-46E4-ACF0-B83B4A4E82F2}"/>
              </a:ext>
            </a:extLst>
          </p:cNvPr>
          <p:cNvGrpSpPr/>
          <p:nvPr/>
        </p:nvGrpSpPr>
        <p:grpSpPr>
          <a:xfrm>
            <a:off x="9208768" y="1400614"/>
            <a:ext cx="1538681" cy="1644066"/>
            <a:chOff x="9208768" y="847227"/>
            <a:chExt cx="1538681" cy="1644066"/>
          </a:xfrm>
        </p:grpSpPr>
        <p:grpSp>
          <p:nvGrpSpPr>
            <p:cNvPr id="22" name="Group 21">
              <a:extLst>
                <a:ext uri="{FF2B5EF4-FFF2-40B4-BE49-F238E27FC236}">
                  <a16:creationId xmlns:a16="http://schemas.microsoft.com/office/drawing/2014/main" id="{C5472218-35EC-47CF-9D56-2B9226C6B935}"/>
                </a:ext>
              </a:extLst>
            </p:cNvPr>
            <p:cNvGrpSpPr/>
            <p:nvPr/>
          </p:nvGrpSpPr>
          <p:grpSpPr>
            <a:xfrm>
              <a:off x="9208768" y="847227"/>
              <a:ext cx="1538681" cy="1182401"/>
              <a:chOff x="7867649" y="847227"/>
              <a:chExt cx="1538681" cy="1182401"/>
            </a:xfrm>
          </p:grpSpPr>
          <p:pic>
            <p:nvPicPr>
              <p:cNvPr id="20" name="Graphic 19" descr="Users with solid fill">
                <a:extLst>
                  <a:ext uri="{FF2B5EF4-FFF2-40B4-BE49-F238E27FC236}">
                    <a16:creationId xmlns:a16="http://schemas.microsoft.com/office/drawing/2014/main" id="{C3093983-1979-4BF4-A0A9-25B05DA984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79790" y="847227"/>
                <a:ext cx="914400" cy="914400"/>
              </a:xfrm>
              <a:prstGeom prst="rect">
                <a:avLst/>
              </a:prstGeom>
            </p:spPr>
          </p:pic>
          <p:sp>
            <p:nvSpPr>
              <p:cNvPr id="21" name="TextBox 20">
                <a:extLst>
                  <a:ext uri="{FF2B5EF4-FFF2-40B4-BE49-F238E27FC236}">
                    <a16:creationId xmlns:a16="http://schemas.microsoft.com/office/drawing/2014/main" id="{03235A8B-A64A-46D6-9EF0-7CB58B03BBCE}"/>
                  </a:ext>
                </a:extLst>
              </p:cNvPr>
              <p:cNvSpPr txBox="1"/>
              <p:nvPr/>
            </p:nvSpPr>
            <p:spPr>
              <a:xfrm>
                <a:off x="7867649" y="1660296"/>
                <a:ext cx="1538681" cy="369332"/>
              </a:xfrm>
              <a:prstGeom prst="rect">
                <a:avLst/>
              </a:prstGeom>
              <a:noFill/>
            </p:spPr>
            <p:txBody>
              <a:bodyPr wrap="square" rtlCol="0">
                <a:spAutoFit/>
              </a:bodyPr>
              <a:lstStyle/>
              <a:p>
                <a:r>
                  <a:rPr lang="en-GB">
                    <a:solidFill>
                      <a:schemeClr val="tx2"/>
                    </a:solidFill>
                  </a:rPr>
                  <a:t>Employees</a:t>
                </a:r>
                <a:endParaRPr lang="en-IN">
                  <a:solidFill>
                    <a:schemeClr val="tx2"/>
                  </a:solidFill>
                </a:endParaRPr>
              </a:p>
            </p:txBody>
          </p:sp>
        </p:grpSp>
        <p:sp>
          <p:nvSpPr>
            <p:cNvPr id="23" name="TextBox 22">
              <a:extLst>
                <a:ext uri="{FF2B5EF4-FFF2-40B4-BE49-F238E27FC236}">
                  <a16:creationId xmlns:a16="http://schemas.microsoft.com/office/drawing/2014/main" id="{51957AD9-B731-4380-979E-85F614BA14FE}"/>
                </a:ext>
              </a:extLst>
            </p:cNvPr>
            <p:cNvSpPr txBox="1"/>
            <p:nvPr/>
          </p:nvSpPr>
          <p:spPr>
            <a:xfrm>
              <a:off x="9457257" y="2029628"/>
              <a:ext cx="1041702" cy="461665"/>
            </a:xfrm>
            <a:prstGeom prst="rect">
              <a:avLst/>
            </a:prstGeom>
            <a:noFill/>
          </p:spPr>
          <p:txBody>
            <a:bodyPr wrap="square" rtlCol="0">
              <a:spAutoFit/>
            </a:bodyPr>
            <a:lstStyle/>
            <a:p>
              <a:r>
                <a:rPr lang="en-GB" sz="2400" b="1">
                  <a:solidFill>
                    <a:schemeClr val="accent2"/>
                  </a:solidFill>
                </a:rPr>
                <a:t>500+</a:t>
              </a:r>
              <a:endParaRPr lang="en-IN" sz="2400" b="1">
                <a:solidFill>
                  <a:schemeClr val="accent2"/>
                </a:solidFill>
              </a:endParaRPr>
            </a:p>
          </p:txBody>
        </p:sp>
      </p:grpSp>
      <p:grpSp>
        <p:nvGrpSpPr>
          <p:cNvPr id="7" name="Group 6">
            <a:extLst>
              <a:ext uri="{FF2B5EF4-FFF2-40B4-BE49-F238E27FC236}">
                <a16:creationId xmlns:a16="http://schemas.microsoft.com/office/drawing/2014/main" id="{522DB559-97DB-4382-9CC1-D8341DB7C735}"/>
              </a:ext>
            </a:extLst>
          </p:cNvPr>
          <p:cNvGrpSpPr/>
          <p:nvPr/>
        </p:nvGrpSpPr>
        <p:grpSpPr>
          <a:xfrm>
            <a:off x="5927875" y="3144431"/>
            <a:ext cx="1718639" cy="1606898"/>
            <a:chOff x="5927875" y="3144431"/>
            <a:chExt cx="1718639" cy="1606898"/>
          </a:xfrm>
        </p:grpSpPr>
        <p:grpSp>
          <p:nvGrpSpPr>
            <p:cNvPr id="30" name="Group 29">
              <a:extLst>
                <a:ext uri="{FF2B5EF4-FFF2-40B4-BE49-F238E27FC236}">
                  <a16:creationId xmlns:a16="http://schemas.microsoft.com/office/drawing/2014/main" id="{0753A6DB-29A7-4FF0-8E79-F32E40BCD354}"/>
                </a:ext>
              </a:extLst>
            </p:cNvPr>
            <p:cNvGrpSpPr/>
            <p:nvPr/>
          </p:nvGrpSpPr>
          <p:grpSpPr>
            <a:xfrm>
              <a:off x="5927875" y="3144431"/>
              <a:ext cx="1718639" cy="1145233"/>
              <a:chOff x="5927875" y="3144431"/>
              <a:chExt cx="1718639" cy="1145233"/>
            </a:xfrm>
          </p:grpSpPr>
          <p:pic>
            <p:nvPicPr>
              <p:cNvPr id="25" name="Graphic 24" descr="Credit card with solid fill">
                <a:extLst>
                  <a:ext uri="{FF2B5EF4-FFF2-40B4-BE49-F238E27FC236}">
                    <a16:creationId xmlns:a16="http://schemas.microsoft.com/office/drawing/2014/main" id="{2B5471B6-DFD4-4445-BAB3-26FE3AD718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29996" y="3144431"/>
                <a:ext cx="914400" cy="914400"/>
              </a:xfrm>
              <a:prstGeom prst="rect">
                <a:avLst/>
              </a:prstGeom>
            </p:spPr>
          </p:pic>
          <p:sp>
            <p:nvSpPr>
              <p:cNvPr id="26" name="TextBox 25">
                <a:extLst>
                  <a:ext uri="{FF2B5EF4-FFF2-40B4-BE49-F238E27FC236}">
                    <a16:creationId xmlns:a16="http://schemas.microsoft.com/office/drawing/2014/main" id="{F8F2B80E-C178-4A53-A5E8-CD75FAE5EACD}"/>
                  </a:ext>
                </a:extLst>
              </p:cNvPr>
              <p:cNvSpPr txBox="1"/>
              <p:nvPr/>
            </p:nvSpPr>
            <p:spPr>
              <a:xfrm>
                <a:off x="5927875" y="3920332"/>
                <a:ext cx="1718639" cy="369332"/>
              </a:xfrm>
              <a:prstGeom prst="rect">
                <a:avLst/>
              </a:prstGeom>
              <a:noFill/>
            </p:spPr>
            <p:txBody>
              <a:bodyPr wrap="square" rtlCol="0">
                <a:spAutoFit/>
              </a:bodyPr>
              <a:lstStyle/>
              <a:p>
                <a:r>
                  <a:rPr lang="en-GB">
                    <a:solidFill>
                      <a:schemeClr val="tx2"/>
                    </a:solidFill>
                  </a:rPr>
                  <a:t>Credit Cards</a:t>
                </a:r>
                <a:endParaRPr lang="en-IN">
                  <a:solidFill>
                    <a:schemeClr val="tx2"/>
                  </a:solidFill>
                </a:endParaRPr>
              </a:p>
            </p:txBody>
          </p:sp>
        </p:grpSp>
        <p:sp>
          <p:nvSpPr>
            <p:cNvPr id="31" name="TextBox 30">
              <a:extLst>
                <a:ext uri="{FF2B5EF4-FFF2-40B4-BE49-F238E27FC236}">
                  <a16:creationId xmlns:a16="http://schemas.microsoft.com/office/drawing/2014/main" id="{D5CC2054-1B80-4C6E-B9D6-433212FBA018}"/>
                </a:ext>
              </a:extLst>
            </p:cNvPr>
            <p:cNvSpPr txBox="1"/>
            <p:nvPr/>
          </p:nvSpPr>
          <p:spPr>
            <a:xfrm>
              <a:off x="6329996" y="4289664"/>
              <a:ext cx="914400" cy="461665"/>
            </a:xfrm>
            <a:prstGeom prst="rect">
              <a:avLst/>
            </a:prstGeom>
            <a:noFill/>
          </p:spPr>
          <p:txBody>
            <a:bodyPr wrap="square" rtlCol="0">
              <a:spAutoFit/>
            </a:bodyPr>
            <a:lstStyle/>
            <a:p>
              <a:r>
                <a:rPr lang="en-GB" sz="2400" b="1">
                  <a:solidFill>
                    <a:schemeClr val="accent2"/>
                  </a:solidFill>
                </a:rPr>
                <a:t>175K</a:t>
              </a:r>
              <a:endParaRPr lang="en-IN" sz="2400" b="1">
                <a:solidFill>
                  <a:schemeClr val="accent2"/>
                </a:solidFill>
              </a:endParaRPr>
            </a:p>
          </p:txBody>
        </p:sp>
      </p:grpSp>
      <p:grpSp>
        <p:nvGrpSpPr>
          <p:cNvPr id="9" name="Group 8">
            <a:extLst>
              <a:ext uri="{FF2B5EF4-FFF2-40B4-BE49-F238E27FC236}">
                <a16:creationId xmlns:a16="http://schemas.microsoft.com/office/drawing/2014/main" id="{671D133E-0F9E-4882-A7C4-4A89892B05EA}"/>
              </a:ext>
            </a:extLst>
          </p:cNvPr>
          <p:cNvGrpSpPr/>
          <p:nvPr/>
        </p:nvGrpSpPr>
        <p:grpSpPr>
          <a:xfrm>
            <a:off x="7853599" y="4777064"/>
            <a:ext cx="1052252" cy="1606897"/>
            <a:chOff x="9446707" y="3144431"/>
            <a:chExt cx="1052252" cy="1606897"/>
          </a:xfrm>
        </p:grpSpPr>
        <p:grpSp>
          <p:nvGrpSpPr>
            <p:cNvPr id="37" name="Group 36">
              <a:extLst>
                <a:ext uri="{FF2B5EF4-FFF2-40B4-BE49-F238E27FC236}">
                  <a16:creationId xmlns:a16="http://schemas.microsoft.com/office/drawing/2014/main" id="{EE4BCFC9-0BE3-4EFF-A8EF-2CA6DFF246D0}"/>
                </a:ext>
              </a:extLst>
            </p:cNvPr>
            <p:cNvGrpSpPr/>
            <p:nvPr/>
          </p:nvGrpSpPr>
          <p:grpSpPr>
            <a:xfrm>
              <a:off x="9446707" y="3144431"/>
              <a:ext cx="1041702" cy="1145233"/>
              <a:chOff x="9446707" y="3144431"/>
              <a:chExt cx="1041702" cy="1145233"/>
            </a:xfrm>
          </p:grpSpPr>
          <p:pic>
            <p:nvPicPr>
              <p:cNvPr id="35" name="Graphic 34" descr="Coins with solid fill">
                <a:extLst>
                  <a:ext uri="{FF2B5EF4-FFF2-40B4-BE49-F238E27FC236}">
                    <a16:creationId xmlns:a16="http://schemas.microsoft.com/office/drawing/2014/main" id="{92CF87D8-819C-4838-A1AD-E59802C86E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20908" y="3144431"/>
                <a:ext cx="914400" cy="914400"/>
              </a:xfrm>
              <a:prstGeom prst="rect">
                <a:avLst/>
              </a:prstGeom>
            </p:spPr>
          </p:pic>
          <p:sp>
            <p:nvSpPr>
              <p:cNvPr id="36" name="TextBox 35">
                <a:extLst>
                  <a:ext uri="{FF2B5EF4-FFF2-40B4-BE49-F238E27FC236}">
                    <a16:creationId xmlns:a16="http://schemas.microsoft.com/office/drawing/2014/main" id="{AEE60686-D554-4D6E-ADF3-911A2F18798A}"/>
                  </a:ext>
                </a:extLst>
              </p:cNvPr>
              <p:cNvSpPr txBox="1"/>
              <p:nvPr/>
            </p:nvSpPr>
            <p:spPr>
              <a:xfrm>
                <a:off x="9446707" y="3920332"/>
                <a:ext cx="1041702" cy="369332"/>
              </a:xfrm>
              <a:prstGeom prst="rect">
                <a:avLst/>
              </a:prstGeom>
              <a:noFill/>
            </p:spPr>
            <p:txBody>
              <a:bodyPr wrap="square" rtlCol="0">
                <a:spAutoFit/>
              </a:bodyPr>
              <a:lstStyle/>
              <a:p>
                <a:r>
                  <a:rPr lang="en-GB">
                    <a:solidFill>
                      <a:schemeClr val="tx2"/>
                    </a:solidFill>
                  </a:rPr>
                  <a:t>Spends</a:t>
                </a:r>
                <a:endParaRPr lang="en-IN">
                  <a:solidFill>
                    <a:schemeClr val="tx2"/>
                  </a:solidFill>
                </a:endParaRPr>
              </a:p>
            </p:txBody>
          </p:sp>
        </p:grpSp>
        <p:sp>
          <p:nvSpPr>
            <p:cNvPr id="38" name="TextBox 37">
              <a:extLst>
                <a:ext uri="{FF2B5EF4-FFF2-40B4-BE49-F238E27FC236}">
                  <a16:creationId xmlns:a16="http://schemas.microsoft.com/office/drawing/2014/main" id="{28D746C6-C0F0-4B2F-A0E3-D34E1D81DA5D}"/>
                </a:ext>
              </a:extLst>
            </p:cNvPr>
            <p:cNvSpPr txBox="1"/>
            <p:nvPr/>
          </p:nvSpPr>
          <p:spPr>
            <a:xfrm>
              <a:off x="9531458" y="4289663"/>
              <a:ext cx="967501" cy="461665"/>
            </a:xfrm>
            <a:prstGeom prst="rect">
              <a:avLst/>
            </a:prstGeom>
            <a:noFill/>
          </p:spPr>
          <p:txBody>
            <a:bodyPr wrap="square" rtlCol="0">
              <a:spAutoFit/>
            </a:bodyPr>
            <a:lstStyle/>
            <a:p>
              <a:r>
                <a:rPr lang="en-GB" sz="2400" b="1">
                  <a:solidFill>
                    <a:schemeClr val="accent2"/>
                  </a:solidFill>
                </a:rPr>
                <a:t>$3B</a:t>
              </a:r>
              <a:endParaRPr lang="en-IN" sz="2400" b="1">
                <a:solidFill>
                  <a:schemeClr val="accent2"/>
                </a:solidFill>
              </a:endParaRPr>
            </a:p>
          </p:txBody>
        </p:sp>
      </p:grpSp>
      <p:grpSp>
        <p:nvGrpSpPr>
          <p:cNvPr id="11" name="Group 10">
            <a:extLst>
              <a:ext uri="{FF2B5EF4-FFF2-40B4-BE49-F238E27FC236}">
                <a16:creationId xmlns:a16="http://schemas.microsoft.com/office/drawing/2014/main" id="{8F62D212-1A28-4126-817B-BB321BB6C590}"/>
              </a:ext>
            </a:extLst>
          </p:cNvPr>
          <p:cNvGrpSpPr/>
          <p:nvPr/>
        </p:nvGrpSpPr>
        <p:grpSpPr>
          <a:xfrm>
            <a:off x="8905851" y="3237153"/>
            <a:ext cx="2566404" cy="1526296"/>
            <a:chOff x="7264243" y="4971110"/>
            <a:chExt cx="2566404" cy="1526296"/>
          </a:xfrm>
        </p:grpSpPr>
        <p:grpSp>
          <p:nvGrpSpPr>
            <p:cNvPr id="42" name="Group 41">
              <a:extLst>
                <a:ext uri="{FF2B5EF4-FFF2-40B4-BE49-F238E27FC236}">
                  <a16:creationId xmlns:a16="http://schemas.microsoft.com/office/drawing/2014/main" id="{54202BBF-A964-4977-83FD-8899A5A07C69}"/>
                </a:ext>
              </a:extLst>
            </p:cNvPr>
            <p:cNvGrpSpPr/>
            <p:nvPr/>
          </p:nvGrpSpPr>
          <p:grpSpPr>
            <a:xfrm>
              <a:off x="7264243" y="4971110"/>
              <a:ext cx="2566404" cy="1057409"/>
              <a:chOff x="7244396" y="4907980"/>
              <a:chExt cx="2566404" cy="1057409"/>
            </a:xfrm>
          </p:grpSpPr>
          <p:pic>
            <p:nvPicPr>
              <p:cNvPr id="40" name="Graphic 39" descr="Credit card outline">
                <a:extLst>
                  <a:ext uri="{FF2B5EF4-FFF2-40B4-BE49-F238E27FC236}">
                    <a16:creationId xmlns:a16="http://schemas.microsoft.com/office/drawing/2014/main" id="{65005ADC-067B-4041-A8D3-E90A25CD376A}"/>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t="12114" b="18514"/>
              <a:stretch/>
            </p:blipFill>
            <p:spPr>
              <a:xfrm>
                <a:off x="7859454" y="4907980"/>
                <a:ext cx="914400" cy="634346"/>
              </a:xfrm>
              <a:prstGeom prst="rect">
                <a:avLst/>
              </a:prstGeom>
            </p:spPr>
          </p:pic>
          <p:sp>
            <p:nvSpPr>
              <p:cNvPr id="41" name="TextBox 40">
                <a:extLst>
                  <a:ext uri="{FF2B5EF4-FFF2-40B4-BE49-F238E27FC236}">
                    <a16:creationId xmlns:a16="http://schemas.microsoft.com/office/drawing/2014/main" id="{74E3911C-6E94-4B8A-A548-0487F68C1989}"/>
                  </a:ext>
                </a:extLst>
              </p:cNvPr>
              <p:cNvSpPr txBox="1"/>
              <p:nvPr/>
            </p:nvSpPr>
            <p:spPr>
              <a:xfrm>
                <a:off x="7244396" y="5596057"/>
                <a:ext cx="2566404" cy="369332"/>
              </a:xfrm>
              <a:prstGeom prst="rect">
                <a:avLst/>
              </a:prstGeom>
              <a:noFill/>
            </p:spPr>
            <p:txBody>
              <a:bodyPr wrap="square" rtlCol="0">
                <a:spAutoFit/>
              </a:bodyPr>
              <a:lstStyle/>
              <a:p>
                <a:r>
                  <a:rPr lang="en-GB">
                    <a:solidFill>
                      <a:schemeClr val="tx2"/>
                    </a:solidFill>
                  </a:rPr>
                  <a:t>Pre-paid cards/Day</a:t>
                </a:r>
                <a:endParaRPr lang="en-IN">
                  <a:solidFill>
                    <a:schemeClr val="tx2"/>
                  </a:solidFill>
                </a:endParaRPr>
              </a:p>
            </p:txBody>
          </p:sp>
        </p:grpSp>
        <p:sp>
          <p:nvSpPr>
            <p:cNvPr id="43" name="TextBox 42">
              <a:extLst>
                <a:ext uri="{FF2B5EF4-FFF2-40B4-BE49-F238E27FC236}">
                  <a16:creationId xmlns:a16="http://schemas.microsoft.com/office/drawing/2014/main" id="{9F239E9B-63A1-4575-93E7-D803E65215E3}"/>
                </a:ext>
              </a:extLst>
            </p:cNvPr>
            <p:cNvSpPr txBox="1"/>
            <p:nvPr/>
          </p:nvSpPr>
          <p:spPr>
            <a:xfrm>
              <a:off x="7858135" y="6035741"/>
              <a:ext cx="1238099" cy="461665"/>
            </a:xfrm>
            <a:prstGeom prst="rect">
              <a:avLst/>
            </a:prstGeom>
            <a:noFill/>
          </p:spPr>
          <p:txBody>
            <a:bodyPr wrap="square" rtlCol="0">
              <a:spAutoFit/>
            </a:bodyPr>
            <a:lstStyle/>
            <a:p>
              <a:r>
                <a:rPr lang="en-GB" sz="2400" b="1">
                  <a:solidFill>
                    <a:schemeClr val="accent2"/>
                  </a:solidFill>
                </a:rPr>
                <a:t>2000</a:t>
              </a:r>
              <a:endParaRPr lang="en-IN" sz="2400" b="1">
                <a:solidFill>
                  <a:schemeClr val="accent2"/>
                </a:solidFill>
              </a:endParaRPr>
            </a:p>
          </p:txBody>
        </p:sp>
      </p:grpSp>
      <p:pic>
        <p:nvPicPr>
          <p:cNvPr id="32" name="Picture 31" descr="A picture containing logo&#10;&#10;Description automatically generated">
            <a:extLst>
              <a:ext uri="{FF2B5EF4-FFF2-40B4-BE49-F238E27FC236}">
                <a16:creationId xmlns:a16="http://schemas.microsoft.com/office/drawing/2014/main" id="{DB29B0BD-2467-402C-84BD-001EBD3E31D8}"/>
              </a:ext>
            </a:extLst>
          </p:cNvPr>
          <p:cNvPicPr>
            <a:picLocks noChangeAspect="1"/>
          </p:cNvPicPr>
          <p:nvPr/>
        </p:nvPicPr>
        <p:blipFill rotWithShape="1">
          <a:blip r:embed="rId13">
            <a:extLst>
              <a:ext uri="{28A0092B-C50C-407E-A947-70E740481C1C}">
                <a14:useLocalDpi xmlns:a14="http://schemas.microsoft.com/office/drawing/2010/main" val="0"/>
              </a:ext>
            </a:extLst>
          </a:blip>
          <a:srcRect l="29956" t="13489" r="30322" b="15971"/>
          <a:stretch/>
        </p:blipFill>
        <p:spPr>
          <a:xfrm>
            <a:off x="1539188" y="1516736"/>
            <a:ext cx="1870015" cy="3320835"/>
          </a:xfrm>
          <a:prstGeom prst="rect">
            <a:avLst/>
          </a:prstGeom>
        </p:spPr>
      </p:pic>
      <p:sp>
        <p:nvSpPr>
          <p:cNvPr id="33" name="TextBox 32">
            <a:extLst>
              <a:ext uri="{FF2B5EF4-FFF2-40B4-BE49-F238E27FC236}">
                <a16:creationId xmlns:a16="http://schemas.microsoft.com/office/drawing/2014/main" id="{22A690DC-2676-4B95-9D56-1838315115DF}"/>
              </a:ext>
            </a:extLst>
          </p:cNvPr>
          <p:cNvSpPr txBox="1"/>
          <p:nvPr/>
        </p:nvSpPr>
        <p:spPr>
          <a:xfrm>
            <a:off x="3162832" y="6518000"/>
            <a:ext cx="1634246" cy="246221"/>
          </a:xfrm>
          <a:prstGeom prst="rect">
            <a:avLst/>
          </a:prstGeom>
          <a:noFill/>
        </p:spPr>
        <p:txBody>
          <a:bodyPr wrap="square">
            <a:spAutoFit/>
          </a:bodyPr>
          <a:lstStyle/>
          <a:p>
            <a:r>
              <a:rPr lang="en-US" sz="1000">
                <a:solidFill>
                  <a:schemeClr val="bg2">
                    <a:lumMod val="50000"/>
                  </a:schemeClr>
                </a:solidFill>
                <a:effectLst/>
                <a:latin typeface="Open Sans" panose="020B0606030504020204" pitchFamily="34" charset="0"/>
                <a:ea typeface="Open Sans" panose="020B0606030504020204" pitchFamily="34" charset="0"/>
                <a:cs typeface="Open Sans" panose="020B0606030504020204" pitchFamily="34" charset="0"/>
              </a:rPr>
              <a:t>Data source: </a:t>
            </a:r>
            <a:r>
              <a:rPr lang="en-US" sz="1000" err="1">
                <a:solidFill>
                  <a:schemeClr val="bg2">
                    <a:lumMod val="50000"/>
                  </a:schemeClr>
                </a:solidFill>
                <a:effectLst/>
                <a:latin typeface="Open Sans" panose="020B0606030504020204" pitchFamily="34" charset="0"/>
                <a:ea typeface="Open Sans" panose="020B0606030504020204" pitchFamily="34" charset="0"/>
                <a:cs typeface="Open Sans" panose="020B0606030504020204" pitchFamily="34" charset="0"/>
                <a:hlinkClick r:id="rId14">
                  <a:extLst>
                    <a:ext uri="{A12FA001-AC4F-418D-AE19-62706E023703}">
                      <ahyp:hlinkClr xmlns:ahyp="http://schemas.microsoft.com/office/drawing/2018/hyperlinkcolor" val="tx"/>
                    </a:ext>
                  </a:extLst>
                </a:hlinkClick>
              </a:rPr>
              <a:t>Issuu</a:t>
            </a:r>
            <a:endParaRPr lang="en-IN" sz="100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06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DAD428-07B1-4352-82EC-142909F8EF22}"/>
              </a:ext>
            </a:extLst>
          </p:cNvPr>
          <p:cNvSpPr>
            <a:spLocks noGrp="1"/>
          </p:cNvSpPr>
          <p:nvPr>
            <p:ph type="body" idx="1"/>
          </p:nvPr>
        </p:nvSpPr>
        <p:spPr>
          <a:xfrm>
            <a:off x="5927049" y="1104651"/>
            <a:ext cx="6126877" cy="4447413"/>
          </a:xfrm>
        </p:spPr>
        <p:txBody>
          <a:bodyPr vert="horz" lIns="91440" tIns="45720" rIns="91440" bIns="45720" rtlCol="0" anchor="t">
            <a:normAutofit/>
          </a:bodyPr>
          <a:lstStyle/>
          <a:p>
            <a:r>
              <a:rPr lang="en-US">
                <a:latin typeface="Open Sans"/>
              </a:rPr>
              <a:t>Introduction</a:t>
            </a:r>
          </a:p>
          <a:p>
            <a:r>
              <a:rPr lang="en-US">
                <a:latin typeface="Open Sans"/>
              </a:rPr>
              <a:t>Industry Understanding</a:t>
            </a:r>
          </a:p>
          <a:p>
            <a:r>
              <a:rPr lang="en-US">
                <a:latin typeface="Open Sans"/>
              </a:rPr>
              <a:t>Client Understanding</a:t>
            </a:r>
          </a:p>
          <a:p>
            <a:r>
              <a:rPr lang="en-US"/>
              <a:t>Problem Breakdown</a:t>
            </a:r>
          </a:p>
          <a:p>
            <a:r>
              <a:rPr lang="en-US"/>
              <a:t>Next Steps</a:t>
            </a:r>
          </a:p>
          <a:p>
            <a:endParaRPr lang="en-IN"/>
          </a:p>
        </p:txBody>
      </p:sp>
      <p:sp>
        <p:nvSpPr>
          <p:cNvPr id="3" name="Title 2">
            <a:extLst>
              <a:ext uri="{FF2B5EF4-FFF2-40B4-BE49-F238E27FC236}">
                <a16:creationId xmlns:a16="http://schemas.microsoft.com/office/drawing/2014/main" id="{41D5811A-811B-4F1F-B4CB-4D42ABF6EA6B}"/>
              </a:ext>
            </a:extLst>
          </p:cNvPr>
          <p:cNvSpPr>
            <a:spLocks noGrp="1"/>
          </p:cNvSpPr>
          <p:nvPr>
            <p:ph type="title"/>
          </p:nvPr>
        </p:nvSpPr>
        <p:spPr>
          <a:xfrm>
            <a:off x="491286" y="2775736"/>
            <a:ext cx="4283075" cy="1105245"/>
          </a:xfrm>
        </p:spPr>
        <p:txBody>
          <a:bodyPr>
            <a:normAutofit/>
          </a:bodyPr>
          <a:lstStyle/>
          <a:p>
            <a:pPr algn="ctr"/>
            <a:r>
              <a:rPr lang="en-IN" sz="7200">
                <a:latin typeface="Montserrat"/>
              </a:rPr>
              <a:t>AGENDA</a:t>
            </a:r>
            <a:endParaRPr lang="en-IN" sz="7200"/>
          </a:p>
        </p:txBody>
      </p:sp>
      <p:sp>
        <p:nvSpPr>
          <p:cNvPr id="4" name="Footer Placeholder 3">
            <a:extLst>
              <a:ext uri="{FF2B5EF4-FFF2-40B4-BE49-F238E27FC236}">
                <a16:creationId xmlns:a16="http://schemas.microsoft.com/office/drawing/2014/main" id="{EE4CF41D-D74A-45AF-986F-1B88B48D9C7D}"/>
              </a:ext>
            </a:extLst>
          </p:cNvPr>
          <p:cNvSpPr>
            <a:spLocks noGrp="1"/>
          </p:cNvSpPr>
          <p:nvPr>
            <p:ph type="ftr" sz="quarter" idx="3"/>
          </p:nvPr>
        </p:nvSpPr>
        <p:spPr/>
        <p:txBody>
          <a:bodyPr/>
          <a:lstStyle/>
          <a:p>
            <a:r>
              <a:rPr lang="en-US"/>
              <a:t>Proprietary and Confidential</a:t>
            </a:r>
          </a:p>
        </p:txBody>
      </p:sp>
      <p:sp>
        <p:nvSpPr>
          <p:cNvPr id="5" name="Slide Number Placeholder 4">
            <a:extLst>
              <a:ext uri="{FF2B5EF4-FFF2-40B4-BE49-F238E27FC236}">
                <a16:creationId xmlns:a16="http://schemas.microsoft.com/office/drawing/2014/main" id="{11C522F0-F7DE-4FDA-BCA6-BA6D4E525F99}"/>
              </a:ext>
            </a:extLst>
          </p:cNvPr>
          <p:cNvSpPr>
            <a:spLocks noGrp="1"/>
          </p:cNvSpPr>
          <p:nvPr>
            <p:ph type="sldNum" sz="quarter" idx="4"/>
          </p:nvPr>
        </p:nvSpPr>
        <p:spPr/>
        <p:txBody>
          <a:bodyPr/>
          <a:lstStyle/>
          <a:p>
            <a:fld id="{3DD8A316-1690-4C62-9DF0-0D0BBB2020CF}" type="slidenum">
              <a:rPr lang="en-US" smtClean="0"/>
              <a:pPr/>
              <a:t>2</a:t>
            </a:fld>
            <a:r>
              <a:rPr lang="en-US"/>
              <a:t> </a:t>
            </a:r>
          </a:p>
        </p:txBody>
      </p:sp>
    </p:spTree>
    <p:extLst>
      <p:ext uri="{BB962C8B-B14F-4D97-AF65-F5344CB8AC3E}">
        <p14:creationId xmlns:p14="http://schemas.microsoft.com/office/powerpoint/2010/main" val="1719853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B01BCCF-B23B-4EC5-94A6-468CDDC867B2}"/>
              </a:ext>
            </a:extLst>
          </p:cNvPr>
          <p:cNvSpPr>
            <a:spLocks noGrp="1"/>
          </p:cNvSpPr>
          <p:nvPr>
            <p:ph type="title"/>
          </p:nvPr>
        </p:nvSpPr>
        <p:spPr/>
        <p:txBody>
          <a:bodyPr/>
          <a:lstStyle/>
          <a:p>
            <a:r>
              <a:rPr lang="en-US"/>
              <a:t>NAJM Credit cards</a:t>
            </a:r>
          </a:p>
        </p:txBody>
      </p:sp>
      <p:sp>
        <p:nvSpPr>
          <p:cNvPr id="3" name="Slide Number Placeholder 2">
            <a:extLst>
              <a:ext uri="{FF2B5EF4-FFF2-40B4-BE49-F238E27FC236}">
                <a16:creationId xmlns:a16="http://schemas.microsoft.com/office/drawing/2014/main" id="{0ABA85E7-2352-4772-AD04-4EDFB123785C}"/>
              </a:ext>
            </a:extLst>
          </p:cNvPr>
          <p:cNvSpPr>
            <a:spLocks noGrp="1"/>
          </p:cNvSpPr>
          <p:nvPr>
            <p:ph type="sldNum" sz="quarter" idx="4"/>
          </p:nvPr>
        </p:nvSpPr>
        <p:spPr/>
        <p:txBody>
          <a:bodyPr anchor="b">
            <a:normAutofit/>
          </a:bodyPr>
          <a:lstStyle/>
          <a:p>
            <a:pPr>
              <a:spcAft>
                <a:spcPts val="600"/>
              </a:spcAft>
            </a:pPr>
            <a:fld id="{3DD8A316-1690-4C62-9DF0-0D0BBB2020CF}" type="slidenum">
              <a:rPr lang="en-US" smtClean="0"/>
              <a:pPr>
                <a:spcAft>
                  <a:spcPts val="600"/>
                </a:spcAft>
              </a:pPr>
              <a:t>20</a:t>
            </a:fld>
            <a:r>
              <a:rPr lang="en-US"/>
              <a:t> </a:t>
            </a:r>
          </a:p>
        </p:txBody>
      </p:sp>
      <p:sp>
        <p:nvSpPr>
          <p:cNvPr id="2" name="Footer Placeholder 1">
            <a:extLst>
              <a:ext uri="{FF2B5EF4-FFF2-40B4-BE49-F238E27FC236}">
                <a16:creationId xmlns:a16="http://schemas.microsoft.com/office/drawing/2014/main" id="{3BC003ED-194C-4C8B-BD70-404F32CFC6B5}"/>
              </a:ext>
            </a:extLst>
          </p:cNvPr>
          <p:cNvSpPr>
            <a:spLocks noGrp="1"/>
          </p:cNvSpPr>
          <p:nvPr>
            <p:ph type="ftr" sz="quarter" idx="3"/>
          </p:nvPr>
        </p:nvSpPr>
        <p:spPr/>
        <p:txBody>
          <a:bodyPr>
            <a:normAutofit/>
          </a:bodyPr>
          <a:lstStyle/>
          <a:p>
            <a:pPr>
              <a:spcAft>
                <a:spcPts val="600"/>
              </a:spcAft>
            </a:pPr>
            <a:r>
              <a:rPr lang="en-US"/>
              <a:t>Proprietary and Confidential</a:t>
            </a:r>
          </a:p>
        </p:txBody>
      </p:sp>
      <p:pic>
        <p:nvPicPr>
          <p:cNvPr id="9" name="Picture 8">
            <a:extLst>
              <a:ext uri="{FF2B5EF4-FFF2-40B4-BE49-F238E27FC236}">
                <a16:creationId xmlns:a16="http://schemas.microsoft.com/office/drawing/2014/main" id="{AB721751-9149-4CE0-99CA-283E72CF4667}"/>
              </a:ext>
            </a:extLst>
          </p:cNvPr>
          <p:cNvPicPr>
            <a:picLocks noChangeAspect="1"/>
          </p:cNvPicPr>
          <p:nvPr/>
        </p:nvPicPr>
        <p:blipFill rotWithShape="1">
          <a:blip r:embed="rId2"/>
          <a:srcRect l="44409" r="13823"/>
          <a:stretch/>
        </p:blipFill>
        <p:spPr>
          <a:xfrm>
            <a:off x="7640664" y="4386564"/>
            <a:ext cx="3859079" cy="1790700"/>
          </a:xfrm>
          <a:prstGeom prst="rect">
            <a:avLst/>
          </a:prstGeom>
        </p:spPr>
      </p:pic>
      <p:graphicFrame>
        <p:nvGraphicFramePr>
          <p:cNvPr id="11" name="Table 6">
            <a:extLst>
              <a:ext uri="{FF2B5EF4-FFF2-40B4-BE49-F238E27FC236}">
                <a16:creationId xmlns:a16="http://schemas.microsoft.com/office/drawing/2014/main" id="{23C583F6-EBB3-44F4-AD03-7A8DC7056FD1}"/>
              </a:ext>
            </a:extLst>
          </p:cNvPr>
          <p:cNvGraphicFramePr>
            <a:graphicFrameLocks noGrp="1"/>
          </p:cNvGraphicFramePr>
          <p:nvPr>
            <p:ph idx="1"/>
            <p:extLst>
              <p:ext uri="{D42A27DB-BD31-4B8C-83A1-F6EECF244321}">
                <p14:modId xmlns:p14="http://schemas.microsoft.com/office/powerpoint/2010/main" val="3263956322"/>
              </p:ext>
            </p:extLst>
          </p:nvPr>
        </p:nvGraphicFramePr>
        <p:xfrm>
          <a:off x="479425" y="1412875"/>
          <a:ext cx="8478595" cy="3931920"/>
        </p:xfrm>
        <a:graphic>
          <a:graphicData uri="http://schemas.openxmlformats.org/drawingml/2006/table">
            <a:tbl>
              <a:tblPr firstRow="1" bandRow="1">
                <a:tableStyleId>{2D5ABB26-0587-4C30-8999-92F81FD0307C}</a:tableStyleId>
              </a:tblPr>
              <a:tblGrid>
                <a:gridCol w="2738071">
                  <a:extLst>
                    <a:ext uri="{9D8B030D-6E8A-4147-A177-3AD203B41FA5}">
                      <a16:colId xmlns:a16="http://schemas.microsoft.com/office/drawing/2014/main" val="631104063"/>
                    </a:ext>
                  </a:extLst>
                </a:gridCol>
                <a:gridCol w="5740524">
                  <a:extLst>
                    <a:ext uri="{9D8B030D-6E8A-4147-A177-3AD203B41FA5}">
                      <a16:colId xmlns:a16="http://schemas.microsoft.com/office/drawing/2014/main" val="1490055217"/>
                    </a:ext>
                  </a:extLst>
                </a:gridCol>
              </a:tblGrid>
              <a:tr h="332990">
                <a:tc>
                  <a:txBody>
                    <a:bodyPr/>
                    <a:lstStyle/>
                    <a:p>
                      <a:pPr marL="285750" indent="-285750">
                        <a:buFont typeface="Arial" panose="020B0604020202020204" pitchFamily="34" charset="0"/>
                        <a:buChar char="•"/>
                      </a:pPr>
                      <a:r>
                        <a:rPr lang="en-GB" sz="1800" b="0">
                          <a:latin typeface="Open Sans" panose="020B0606030504020204" pitchFamily="34" charset="0"/>
                          <a:ea typeface="Open Sans" panose="020B0606030504020204" pitchFamily="34" charset="0"/>
                          <a:cs typeface="Open Sans" panose="020B0606030504020204" pitchFamily="34" charset="0"/>
                        </a:rPr>
                        <a:t>Salary Range</a:t>
                      </a:r>
                      <a:endParaRPr lang="en-IN" sz="1800" b="0">
                        <a:latin typeface="Open Sans" panose="020B0606030504020204" pitchFamily="34" charset="0"/>
                        <a:ea typeface="Open Sans" panose="020B0606030504020204" pitchFamily="34" charset="0"/>
                        <a:cs typeface="Open Sans" panose="020B0606030504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GB" sz="1800" b="0">
                          <a:latin typeface="Open Sans" panose="020B0606030504020204" pitchFamily="34" charset="0"/>
                          <a:ea typeface="Open Sans" panose="020B0606030504020204" pitchFamily="34" charset="0"/>
                          <a:cs typeface="Open Sans" panose="020B0606030504020204" pitchFamily="34" charset="0"/>
                        </a:rPr>
                        <a:t>AED 7000 – AED 15000</a:t>
                      </a:r>
                      <a:endParaRPr lang="en-IN" sz="1800" b="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366719"/>
                  </a:ext>
                </a:extLst>
              </a:tr>
              <a:tr h="332990">
                <a:tc>
                  <a:txBody>
                    <a:bodyPr/>
                    <a:lstStyle/>
                    <a:p>
                      <a:pPr marL="285750" indent="-285750">
                        <a:buFont typeface="Arial" panose="020B0604020202020204" pitchFamily="34" charset="0"/>
                        <a:buChar char="•"/>
                      </a:pPr>
                      <a:r>
                        <a:rPr lang="en-GB" sz="1800">
                          <a:latin typeface="Open Sans" panose="020B0606030504020204" pitchFamily="34" charset="0"/>
                          <a:ea typeface="Open Sans" panose="020B0606030504020204" pitchFamily="34" charset="0"/>
                          <a:cs typeface="Open Sans" panose="020B0606030504020204" pitchFamily="34" charset="0"/>
                        </a:rPr>
                        <a:t>Annual Fees</a:t>
                      </a:r>
                      <a:endParaRPr lang="en-IN" sz="1800">
                        <a:latin typeface="Open Sans" panose="020B0606030504020204" pitchFamily="34" charset="0"/>
                        <a:ea typeface="Open Sans" panose="020B0606030504020204" pitchFamily="34" charset="0"/>
                        <a:cs typeface="Open Sans" panose="020B0606030504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GB" sz="1800">
                          <a:latin typeface="Open Sans" panose="020B0606030504020204" pitchFamily="34" charset="0"/>
                          <a:ea typeface="Open Sans" panose="020B0606030504020204" pitchFamily="34" charset="0"/>
                          <a:cs typeface="Open Sans" panose="020B0606030504020204" pitchFamily="34" charset="0"/>
                        </a:rPr>
                        <a:t>AED 0 – AED 499</a:t>
                      </a:r>
                      <a:endParaRPr lang="en-IN" sz="180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1478659"/>
                  </a:ext>
                </a:extLst>
              </a:tr>
              <a:tr h="332990">
                <a:tc>
                  <a:txBody>
                    <a:bodyPr/>
                    <a:lstStyle/>
                    <a:p>
                      <a:pPr marL="285750" indent="-285750">
                        <a:buFont typeface="Arial" panose="020B0604020202020204" pitchFamily="34" charset="0"/>
                        <a:buChar char="•"/>
                      </a:pPr>
                      <a:r>
                        <a:rPr lang="en-GB" sz="1800">
                          <a:latin typeface="Open Sans" panose="020B0606030504020204" pitchFamily="34" charset="0"/>
                          <a:ea typeface="Open Sans" panose="020B0606030504020204" pitchFamily="34" charset="0"/>
                          <a:cs typeface="Open Sans" panose="020B0606030504020204" pitchFamily="34" charset="0"/>
                        </a:rPr>
                        <a:t>Cashback</a:t>
                      </a:r>
                      <a:endParaRPr lang="en-IN" sz="1800">
                        <a:latin typeface="Open Sans" panose="020B0606030504020204" pitchFamily="34" charset="0"/>
                        <a:ea typeface="Open Sans" panose="020B0606030504020204" pitchFamily="34" charset="0"/>
                        <a:cs typeface="Open Sans" panose="020B0606030504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GB" sz="1800">
                          <a:latin typeface="Open Sans" panose="020B0606030504020204" pitchFamily="34" charset="0"/>
                          <a:ea typeface="Open Sans" panose="020B0606030504020204" pitchFamily="34" charset="0"/>
                          <a:cs typeface="Open Sans" panose="020B0606030504020204" pitchFamily="34" charset="0"/>
                        </a:rPr>
                        <a:t>YES</a:t>
                      </a:r>
                      <a:endParaRPr lang="en-IN" sz="180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426929"/>
                  </a:ext>
                </a:extLst>
              </a:tr>
              <a:tr h="332990">
                <a:tc>
                  <a:txBody>
                    <a:bodyPr/>
                    <a:lstStyle/>
                    <a:p>
                      <a:pPr marL="285750" indent="-285750">
                        <a:buFont typeface="Arial" panose="020B0604020202020204" pitchFamily="34" charset="0"/>
                        <a:buChar char="•"/>
                      </a:pPr>
                      <a:r>
                        <a:rPr lang="en-GB" sz="1800">
                          <a:latin typeface="Open Sans" panose="020B0606030504020204" pitchFamily="34" charset="0"/>
                          <a:ea typeface="Open Sans" panose="020B0606030504020204" pitchFamily="34" charset="0"/>
                          <a:cs typeface="Open Sans" panose="020B0606030504020204" pitchFamily="34" charset="0"/>
                        </a:rPr>
                        <a:t>Balance Transfer</a:t>
                      </a:r>
                      <a:endParaRPr lang="en-IN" sz="1800">
                        <a:latin typeface="Open Sans" panose="020B0606030504020204" pitchFamily="34" charset="0"/>
                        <a:ea typeface="Open Sans" panose="020B0606030504020204" pitchFamily="34" charset="0"/>
                        <a:cs typeface="Open Sans" panose="020B0606030504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GB" sz="1800">
                          <a:latin typeface="Open Sans" panose="020B0606030504020204" pitchFamily="34" charset="0"/>
                          <a:ea typeface="Open Sans" panose="020B0606030504020204" pitchFamily="34" charset="0"/>
                          <a:cs typeface="Open Sans" panose="020B0606030504020204" pitchFamily="34" charset="0"/>
                        </a:rPr>
                        <a:t>YES</a:t>
                      </a:r>
                      <a:endParaRPr lang="en-IN" sz="180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7011344"/>
                  </a:ext>
                </a:extLst>
              </a:tr>
              <a:tr h="332990">
                <a:tc>
                  <a:txBody>
                    <a:bodyPr/>
                    <a:lstStyle/>
                    <a:p>
                      <a:pPr marL="285750" indent="-285750">
                        <a:buFont typeface="Arial" panose="020B0604020202020204" pitchFamily="34" charset="0"/>
                        <a:buChar char="•"/>
                      </a:pPr>
                      <a:r>
                        <a:rPr lang="en-GB" sz="1800">
                          <a:latin typeface="Open Sans" panose="020B0606030504020204" pitchFamily="34" charset="0"/>
                          <a:ea typeface="Open Sans" panose="020B0606030504020204" pitchFamily="34" charset="0"/>
                          <a:cs typeface="Open Sans" panose="020B0606030504020204" pitchFamily="34" charset="0"/>
                        </a:rPr>
                        <a:t>Interest Rates</a:t>
                      </a:r>
                      <a:endParaRPr lang="en-IN" sz="1800">
                        <a:latin typeface="Open Sans" panose="020B0606030504020204" pitchFamily="34" charset="0"/>
                        <a:ea typeface="Open Sans" panose="020B0606030504020204" pitchFamily="34" charset="0"/>
                        <a:cs typeface="Open Sans" panose="020B0606030504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GB" sz="1800">
                          <a:latin typeface="Open Sans" panose="020B0606030504020204" pitchFamily="34" charset="0"/>
                          <a:ea typeface="Open Sans" panose="020B0606030504020204" pitchFamily="34" charset="0"/>
                          <a:cs typeface="Open Sans" panose="020B0606030504020204" pitchFamily="34" charset="0"/>
                        </a:rPr>
                        <a:t>3.25% per month</a:t>
                      </a:r>
                      <a:endParaRPr lang="en-IN" sz="180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6621822"/>
                  </a:ext>
                </a:extLst>
              </a:tr>
              <a:tr h="821070">
                <a:tc>
                  <a:txBody>
                    <a:bodyPr/>
                    <a:lstStyle/>
                    <a:p>
                      <a:pPr marL="285750" indent="-285750">
                        <a:buFont typeface="Arial" panose="020B0604020202020204" pitchFamily="34" charset="0"/>
                        <a:buChar char="•"/>
                      </a:pPr>
                      <a:r>
                        <a:rPr lang="en-GB" sz="1800">
                          <a:latin typeface="Open Sans" panose="020B0606030504020204" pitchFamily="34" charset="0"/>
                          <a:ea typeface="Open Sans" panose="020B0606030504020204" pitchFamily="34" charset="0"/>
                          <a:cs typeface="Open Sans" panose="020B0606030504020204" pitchFamily="34" charset="0"/>
                        </a:rPr>
                        <a:t>Offers</a:t>
                      </a:r>
                      <a:endParaRPr lang="en-IN" sz="1800">
                        <a:latin typeface="Open Sans" panose="020B0606030504020204" pitchFamily="34" charset="0"/>
                        <a:ea typeface="Open Sans" panose="020B0606030504020204" pitchFamily="34" charset="0"/>
                        <a:cs typeface="Open Sans" panose="020B0606030504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GB" sz="1800">
                          <a:latin typeface="Open Sans" panose="020B0606030504020204" pitchFamily="34" charset="0"/>
                          <a:ea typeface="Open Sans" panose="020B0606030504020204" pitchFamily="34" charset="0"/>
                          <a:cs typeface="Open Sans" panose="020B0606030504020204" pitchFamily="34" charset="0"/>
                        </a:rPr>
                        <a:t>10% cashback</a:t>
                      </a:r>
                    </a:p>
                    <a:p>
                      <a:pPr marL="285750" indent="-285750">
                        <a:buFont typeface="Arial" panose="020B0604020202020204" pitchFamily="34" charset="0"/>
                        <a:buChar char="•"/>
                      </a:pPr>
                      <a:r>
                        <a:rPr lang="en-GB" sz="1800">
                          <a:latin typeface="Open Sans" panose="020B0606030504020204" pitchFamily="34" charset="0"/>
                          <a:ea typeface="Open Sans" panose="020B0606030504020204" pitchFamily="34" charset="0"/>
                          <a:cs typeface="Open Sans" panose="020B0606030504020204" pitchFamily="34" charset="0"/>
                        </a:rPr>
                        <a:t>Up to 50% on dining &amp; movie ticket bookings</a:t>
                      </a:r>
                    </a:p>
                    <a:p>
                      <a:pPr marL="285750" indent="-285750">
                        <a:buFont typeface="Arial" panose="020B0604020202020204" pitchFamily="34" charset="0"/>
                        <a:buChar char="•"/>
                      </a:pPr>
                      <a:r>
                        <a:rPr lang="en-IN" sz="1800">
                          <a:latin typeface="Open Sans" panose="020B0606030504020204" pitchFamily="34" charset="0"/>
                          <a:ea typeface="Open Sans" panose="020B0606030504020204" pitchFamily="34" charset="0"/>
                          <a:cs typeface="Open Sans" panose="020B0606030504020204" pitchFamily="34" charset="0"/>
                        </a:rPr>
                        <a:t>Reward points on every AED spent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3428574"/>
                  </a:ext>
                </a:extLst>
              </a:tr>
              <a:tr h="1067391">
                <a:tc>
                  <a:txBody>
                    <a:bodyPr/>
                    <a:lstStyle/>
                    <a:p>
                      <a:pPr marL="285750" indent="-285750">
                        <a:buFont typeface="Arial" panose="020B0604020202020204" pitchFamily="34" charset="0"/>
                        <a:buChar char="•"/>
                      </a:pPr>
                      <a:r>
                        <a:rPr lang="en-GB" sz="1800">
                          <a:latin typeface="Open Sans" panose="020B0606030504020204" pitchFamily="34" charset="0"/>
                          <a:ea typeface="Open Sans" panose="020B0606030504020204" pitchFamily="34" charset="0"/>
                          <a:cs typeface="Open Sans" panose="020B0606030504020204" pitchFamily="34" charset="0"/>
                        </a:rPr>
                        <a:t>Top Credit Cards</a:t>
                      </a:r>
                      <a:endParaRPr lang="en-IN" sz="1800">
                        <a:latin typeface="Open Sans" panose="020B0606030504020204" pitchFamily="34" charset="0"/>
                        <a:ea typeface="Open Sans" panose="020B0606030504020204" pitchFamily="34" charset="0"/>
                        <a:cs typeface="Open Sans" panose="020B0606030504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285750" indent="-285750">
                        <a:buFont typeface="Arial" panose="020B0604020202020204" pitchFamily="34" charset="0"/>
                        <a:buChar char="•"/>
                      </a:pPr>
                      <a:r>
                        <a:rPr lang="en-GB" sz="1800">
                          <a:latin typeface="Open Sans" panose="020B0606030504020204" pitchFamily="34" charset="0"/>
                          <a:ea typeface="Open Sans" panose="020B0606030504020204" pitchFamily="34" charset="0"/>
                          <a:cs typeface="Open Sans" panose="020B0606030504020204" pitchFamily="34" charset="0"/>
                        </a:rPr>
                        <a:t>NAJM Platinum Cashback CC</a:t>
                      </a:r>
                    </a:p>
                    <a:p>
                      <a:pPr marL="285750" indent="-285750">
                        <a:buFont typeface="Arial" panose="020B0604020202020204" pitchFamily="34" charset="0"/>
                        <a:buChar char="•"/>
                      </a:pPr>
                      <a:r>
                        <a:rPr lang="en-GB" sz="1800">
                          <a:latin typeface="Open Sans" panose="020B0606030504020204" pitchFamily="34" charset="0"/>
                          <a:ea typeface="Open Sans" panose="020B0606030504020204" pitchFamily="34" charset="0"/>
                          <a:cs typeface="Open Sans" panose="020B0606030504020204" pitchFamily="34" charset="0"/>
                        </a:rPr>
                        <a:t>NAJM One Cashback CC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a:latin typeface="Open Sans" panose="020B0606030504020204" pitchFamily="34" charset="0"/>
                          <a:ea typeface="Open Sans" panose="020B0606030504020204" pitchFamily="34" charset="0"/>
                          <a:cs typeface="Open Sans" panose="020B0606030504020204" pitchFamily="34" charset="0"/>
                        </a:rPr>
                        <a:t>NAJM Platinum Plus Cashback CC</a:t>
                      </a:r>
                    </a:p>
                    <a:p>
                      <a:pPr marL="285750" indent="-285750">
                        <a:buFont typeface="Arial" panose="020B0604020202020204" pitchFamily="34" charset="0"/>
                        <a:buChar char="•"/>
                      </a:pPr>
                      <a:r>
                        <a:rPr lang="en-IN" sz="1800">
                          <a:latin typeface="Open Sans" panose="020B0606030504020204" pitchFamily="34" charset="0"/>
                          <a:ea typeface="Open Sans" panose="020B0606030504020204" pitchFamily="34" charset="0"/>
                          <a:cs typeface="Open Sans" panose="020B0606030504020204" pitchFamily="34" charset="0"/>
                        </a:rPr>
                        <a:t>NAJM Voyager Signature CC</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41196401"/>
                  </a:ext>
                </a:extLst>
              </a:tr>
            </a:tbl>
          </a:graphicData>
        </a:graphic>
      </p:graphicFrame>
      <p:sp>
        <p:nvSpPr>
          <p:cNvPr id="7" name="TextBox 6">
            <a:extLst>
              <a:ext uri="{FF2B5EF4-FFF2-40B4-BE49-F238E27FC236}">
                <a16:creationId xmlns:a16="http://schemas.microsoft.com/office/drawing/2014/main" id="{8A06EF2F-6ED9-4BC5-A59C-056C2AE39C51}"/>
              </a:ext>
            </a:extLst>
          </p:cNvPr>
          <p:cNvSpPr txBox="1"/>
          <p:nvPr/>
        </p:nvSpPr>
        <p:spPr>
          <a:xfrm>
            <a:off x="3257425" y="6437326"/>
            <a:ext cx="1634246" cy="246221"/>
          </a:xfrm>
          <a:prstGeom prst="rect">
            <a:avLst/>
          </a:prstGeom>
          <a:noFill/>
        </p:spPr>
        <p:txBody>
          <a:bodyPr wrap="square">
            <a:spAutoFit/>
          </a:bodyPr>
          <a:lstStyle/>
          <a:p>
            <a:r>
              <a:rPr lang="en-US" sz="1000">
                <a:solidFill>
                  <a:schemeClr val="bg2">
                    <a:lumMod val="50000"/>
                  </a:schemeClr>
                </a:solidFill>
                <a:effectLst/>
                <a:latin typeface="Open Sans" panose="020B0606030504020204" pitchFamily="34" charset="0"/>
                <a:ea typeface="Open Sans" panose="020B0606030504020204" pitchFamily="34" charset="0"/>
                <a:cs typeface="Open Sans" panose="020B0606030504020204" pitchFamily="34" charset="0"/>
              </a:rPr>
              <a:t>Data source: </a:t>
            </a:r>
            <a:r>
              <a:rPr lang="en-US" sz="1000" err="1">
                <a:solidFill>
                  <a:schemeClr val="bg2">
                    <a:lumMod val="50000"/>
                  </a:schemeClr>
                </a:solidFill>
                <a:effectLst/>
                <a:latin typeface="Open Sans" panose="020B0606030504020204"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Issuu</a:t>
            </a:r>
            <a:endParaRPr lang="en-IN" sz="100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88411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3" descr="Diagram&#10;&#10;Description automatically generated">
            <a:extLst>
              <a:ext uri="{FF2B5EF4-FFF2-40B4-BE49-F238E27FC236}">
                <a16:creationId xmlns:a16="http://schemas.microsoft.com/office/drawing/2014/main" id="{EF3D9D62-F505-4835-80C4-ACFCF1E389CD}"/>
              </a:ext>
            </a:extLst>
          </p:cNvPr>
          <p:cNvPicPr>
            <a:picLocks noChangeAspect="1"/>
          </p:cNvPicPr>
          <p:nvPr/>
        </p:nvPicPr>
        <p:blipFill>
          <a:blip r:embed="rId2"/>
          <a:stretch>
            <a:fillRect/>
          </a:stretch>
        </p:blipFill>
        <p:spPr>
          <a:xfrm>
            <a:off x="3937469" y="1487033"/>
            <a:ext cx="4317061" cy="4039428"/>
          </a:xfrm>
          <a:prstGeom prst="rect">
            <a:avLst/>
          </a:prstGeom>
        </p:spPr>
      </p:pic>
      <p:sp>
        <p:nvSpPr>
          <p:cNvPr id="6" name="Title 5">
            <a:extLst>
              <a:ext uri="{FF2B5EF4-FFF2-40B4-BE49-F238E27FC236}">
                <a16:creationId xmlns:a16="http://schemas.microsoft.com/office/drawing/2014/main" id="{AF4D9F6D-1837-4FB0-BB07-1429469B67E7}"/>
              </a:ext>
            </a:extLst>
          </p:cNvPr>
          <p:cNvSpPr>
            <a:spLocks noGrp="1"/>
          </p:cNvSpPr>
          <p:nvPr>
            <p:ph type="title"/>
          </p:nvPr>
        </p:nvSpPr>
        <p:spPr>
          <a:xfrm>
            <a:off x="479425" y="-26232"/>
            <a:ext cx="11233150" cy="869560"/>
          </a:xfrm>
        </p:spPr>
        <p:txBody>
          <a:bodyPr/>
          <a:lstStyle/>
          <a:p>
            <a:r>
              <a:rPr lang="en-US"/>
              <a:t>Swot analysis</a:t>
            </a:r>
            <a:endParaRPr lang="en-IN"/>
          </a:p>
        </p:txBody>
      </p:sp>
      <p:sp>
        <p:nvSpPr>
          <p:cNvPr id="13" name="Slide Number Placeholder 3">
            <a:extLst>
              <a:ext uri="{FF2B5EF4-FFF2-40B4-BE49-F238E27FC236}">
                <a16:creationId xmlns:a16="http://schemas.microsoft.com/office/drawing/2014/main" id="{7B5E4582-7F61-4951-AA8C-44A2E879284D}"/>
              </a:ext>
            </a:extLst>
          </p:cNvPr>
          <p:cNvSpPr>
            <a:spLocks noGrp="1"/>
          </p:cNvSpPr>
          <p:nvPr>
            <p:ph type="sldNum" sz="quarter" idx="4"/>
          </p:nvPr>
        </p:nvSpPr>
        <p:spPr/>
        <p:txBody>
          <a:bodyPr/>
          <a:lstStyle/>
          <a:p>
            <a:pPr>
              <a:spcAft>
                <a:spcPts val="600"/>
              </a:spcAft>
            </a:pPr>
            <a:fld id="{3DD8A316-1690-4C62-9DF0-0D0BBB2020CF}" type="slidenum">
              <a:rPr lang="en-US" sz="900" smtClean="0"/>
              <a:pPr>
                <a:spcAft>
                  <a:spcPts val="600"/>
                </a:spcAft>
              </a:pPr>
              <a:t>21</a:t>
            </a:fld>
            <a:r>
              <a:rPr lang="en-US"/>
              <a:t> </a:t>
            </a:r>
          </a:p>
        </p:txBody>
      </p:sp>
      <p:sp>
        <p:nvSpPr>
          <p:cNvPr id="5" name="Footer Placeholder 4">
            <a:extLst>
              <a:ext uri="{FF2B5EF4-FFF2-40B4-BE49-F238E27FC236}">
                <a16:creationId xmlns:a16="http://schemas.microsoft.com/office/drawing/2014/main" id="{831A3275-84EB-4E9B-BAEB-FC3A4D04B5C7}"/>
              </a:ext>
            </a:extLst>
          </p:cNvPr>
          <p:cNvSpPr>
            <a:spLocks noGrp="1"/>
          </p:cNvSpPr>
          <p:nvPr>
            <p:ph type="ftr" sz="quarter" idx="3"/>
          </p:nvPr>
        </p:nvSpPr>
        <p:spPr/>
        <p:txBody>
          <a:bodyPr>
            <a:normAutofit/>
          </a:bodyPr>
          <a:lstStyle/>
          <a:p>
            <a:pPr>
              <a:spcAft>
                <a:spcPts val="600"/>
              </a:spcAft>
            </a:pPr>
            <a:r>
              <a:rPr lang="en-US"/>
              <a:t>Proprietary and Confidential</a:t>
            </a:r>
          </a:p>
        </p:txBody>
      </p:sp>
      <p:sp>
        <p:nvSpPr>
          <p:cNvPr id="4" name="Slide Number Placeholder 3" hidden="1">
            <a:extLst>
              <a:ext uri="{FF2B5EF4-FFF2-40B4-BE49-F238E27FC236}">
                <a16:creationId xmlns:a16="http://schemas.microsoft.com/office/drawing/2014/main" id="{90A70868-21F6-441E-AC63-9B4C58D159A2}"/>
              </a:ext>
            </a:extLst>
          </p:cNvPr>
          <p:cNvSpPr>
            <a:spLocks noGrp="1"/>
          </p:cNvSpPr>
          <p:nvPr>
            <p:ph type="sldNum" sz="quarter" idx="4294967295"/>
          </p:nvPr>
        </p:nvSpPr>
        <p:spPr>
          <a:xfrm>
            <a:off x="0" y="6518275"/>
            <a:ext cx="546100" cy="255588"/>
          </a:xfrm>
        </p:spPr>
        <p:txBody>
          <a:bodyPr/>
          <a:lstStyle/>
          <a:p>
            <a:pPr>
              <a:spcAft>
                <a:spcPts val="600"/>
              </a:spcAft>
            </a:pPr>
            <a:fld id="{3DD8A316-1690-4C62-9DF0-0D0BBB2020CF}" type="slidenum">
              <a:rPr lang="en-US" sz="900" smtClean="0"/>
              <a:pPr>
                <a:spcAft>
                  <a:spcPts val="600"/>
                </a:spcAft>
              </a:pPr>
              <a:t>21</a:t>
            </a:fld>
            <a:r>
              <a:rPr lang="en-US"/>
              <a:t> </a:t>
            </a:r>
          </a:p>
        </p:txBody>
      </p:sp>
      <p:sp>
        <p:nvSpPr>
          <p:cNvPr id="2" name="TextBox 1">
            <a:extLst>
              <a:ext uri="{FF2B5EF4-FFF2-40B4-BE49-F238E27FC236}">
                <a16:creationId xmlns:a16="http://schemas.microsoft.com/office/drawing/2014/main" id="{E34059ED-AFF6-4B62-8F7E-BA775DCCB3C9}"/>
              </a:ext>
            </a:extLst>
          </p:cNvPr>
          <p:cNvSpPr txBox="1"/>
          <p:nvPr/>
        </p:nvSpPr>
        <p:spPr>
          <a:xfrm>
            <a:off x="1132764" y="2813447"/>
            <a:ext cx="3027145"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           </a:t>
            </a:r>
            <a:r>
              <a:rPr lang="en-GB" b="1">
                <a:solidFill>
                  <a:schemeClr val="accent2"/>
                </a:solidFill>
              </a:rPr>
              <a:t>STRENGTHS</a:t>
            </a:r>
          </a:p>
          <a:p>
            <a:pPr marL="285750" indent="-285750">
              <a:buFont typeface="Arial"/>
              <a:buChar char="•"/>
            </a:pPr>
            <a:r>
              <a:rPr lang="en-GB" sz="1400">
                <a:latin typeface="Open Sans" panose="020B0606030504020204" pitchFamily="34" charset="0"/>
                <a:ea typeface="Open Sans" panose="020B0606030504020204" pitchFamily="34" charset="0"/>
                <a:cs typeface="Open Sans" panose="020B0606030504020204" pitchFamily="34" charset="0"/>
              </a:rPr>
              <a:t>Exclusive travel rewards and benefits</a:t>
            </a:r>
          </a:p>
          <a:p>
            <a:pPr marL="285750" indent="-285750">
              <a:buFont typeface="Arial"/>
              <a:buChar char="•"/>
            </a:pPr>
            <a:r>
              <a:rPr lang="en-GB" sz="1400">
                <a:latin typeface="Open Sans" panose="020B0606030504020204" pitchFamily="34" charset="0"/>
                <a:ea typeface="Open Sans" panose="020B0606030504020204" pitchFamily="34" charset="0"/>
                <a:cs typeface="Open Sans" panose="020B0606030504020204" pitchFamily="34" charset="0"/>
              </a:rPr>
              <a:t>Domestic brand trusted by</a:t>
            </a:r>
          </a:p>
          <a:p>
            <a:r>
              <a:rPr lang="en-GB" sz="1400">
                <a:latin typeface="Open Sans" panose="020B0606030504020204" pitchFamily="34" charset="0"/>
                <a:ea typeface="Open Sans" panose="020B0606030504020204" pitchFamily="34" charset="0"/>
                <a:cs typeface="Open Sans" panose="020B0606030504020204" pitchFamily="34" charset="0"/>
              </a:rPr>
              <a:t>      locals</a:t>
            </a:r>
          </a:p>
        </p:txBody>
      </p:sp>
      <p:sp>
        <p:nvSpPr>
          <p:cNvPr id="3" name="TextBox 2">
            <a:extLst>
              <a:ext uri="{FF2B5EF4-FFF2-40B4-BE49-F238E27FC236}">
                <a16:creationId xmlns:a16="http://schemas.microsoft.com/office/drawing/2014/main" id="{B7E426E3-81A3-4851-BFE1-4343023607AD}"/>
              </a:ext>
            </a:extLst>
          </p:cNvPr>
          <p:cNvSpPr txBox="1"/>
          <p:nvPr/>
        </p:nvSpPr>
        <p:spPr>
          <a:xfrm>
            <a:off x="4620529" y="5233086"/>
            <a:ext cx="3418934"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               </a:t>
            </a:r>
            <a:r>
              <a:rPr lang="en-GB">
                <a:solidFill>
                  <a:schemeClr val="accent2"/>
                </a:solidFill>
              </a:rPr>
              <a:t> </a:t>
            </a:r>
            <a:r>
              <a:rPr lang="en-GB" b="1">
                <a:solidFill>
                  <a:schemeClr val="accent2"/>
                </a:solidFill>
              </a:rPr>
              <a:t>THREATS</a:t>
            </a:r>
          </a:p>
          <a:p>
            <a:pPr marL="285750" indent="-285750">
              <a:buFont typeface="Arial"/>
              <a:buChar char="•"/>
            </a:pPr>
            <a:r>
              <a:rPr lang="en-GB" sz="1400">
                <a:latin typeface="Open Sans" panose="020B0606030504020204" pitchFamily="34" charset="0"/>
                <a:ea typeface="Open Sans" panose="020B0606030504020204" pitchFamily="34" charset="0"/>
                <a:cs typeface="Open Sans" panose="020B0606030504020204" pitchFamily="34" charset="0"/>
              </a:rPr>
              <a:t>Global established brands </a:t>
            </a:r>
          </a:p>
          <a:p>
            <a:r>
              <a:rPr lang="en-GB" sz="1400">
                <a:latin typeface="Open Sans" panose="020B0606030504020204" pitchFamily="34" charset="0"/>
                <a:ea typeface="Open Sans" panose="020B0606030504020204" pitchFamily="34" charset="0"/>
                <a:cs typeface="Open Sans" panose="020B0606030504020204" pitchFamily="34" charset="0"/>
              </a:rPr>
              <a:t>      in the industry</a:t>
            </a:r>
          </a:p>
          <a:p>
            <a:pPr marL="285750" indent="-285750">
              <a:buFont typeface="Arial"/>
              <a:buChar char="•"/>
            </a:pPr>
            <a:r>
              <a:rPr lang="en-GB" sz="1400">
                <a:latin typeface="Open Sans" panose="020B0606030504020204" pitchFamily="34" charset="0"/>
                <a:ea typeface="Open Sans" panose="020B0606030504020204" pitchFamily="34" charset="0"/>
                <a:cs typeface="Open Sans" panose="020B0606030504020204" pitchFamily="34" charset="0"/>
              </a:rPr>
              <a:t>High market share of these competitors</a:t>
            </a:r>
          </a:p>
        </p:txBody>
      </p:sp>
      <p:sp>
        <p:nvSpPr>
          <p:cNvPr id="8" name="TextBox 7">
            <a:extLst>
              <a:ext uri="{FF2B5EF4-FFF2-40B4-BE49-F238E27FC236}">
                <a16:creationId xmlns:a16="http://schemas.microsoft.com/office/drawing/2014/main" id="{11A6947C-F084-4EF1-A339-EFEF8B530A96}"/>
              </a:ext>
            </a:extLst>
          </p:cNvPr>
          <p:cNvSpPr txBox="1"/>
          <p:nvPr/>
        </p:nvSpPr>
        <p:spPr>
          <a:xfrm>
            <a:off x="4384374" y="583131"/>
            <a:ext cx="3501878"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a:solidFill>
                  <a:schemeClr val="accent2"/>
                </a:solidFill>
              </a:rPr>
              <a:t>WEAKNESSES</a:t>
            </a:r>
            <a:endParaRPr lang="en-US">
              <a:solidFill>
                <a:schemeClr val="accent2"/>
              </a:solidFill>
            </a:endParaRPr>
          </a:p>
          <a:p>
            <a:pPr marL="285750" indent="-285750">
              <a:buFont typeface="Arial"/>
              <a:buChar char="•"/>
            </a:pPr>
            <a:r>
              <a:rPr lang="en-GB" sz="1400">
                <a:latin typeface="Open Sans"/>
                <a:ea typeface="Open Sans" panose="020B0606030504020204" pitchFamily="34" charset="0"/>
                <a:cs typeface="Open Sans" panose="020B0606030504020204" pitchFamily="34" charset="0"/>
              </a:rPr>
              <a:t>The pre-existing customer base is </a:t>
            </a:r>
          </a:p>
          <a:p>
            <a:r>
              <a:rPr lang="en-GB" sz="1400">
                <a:latin typeface="Open Sans"/>
                <a:ea typeface="Open Sans" panose="020B0606030504020204" pitchFamily="34" charset="0"/>
                <a:cs typeface="Open Sans" panose="020B0606030504020204" pitchFamily="34" charset="0"/>
              </a:rPr>
              <a:t>      not content</a:t>
            </a:r>
            <a:endParaRPr lang="en-GB"/>
          </a:p>
          <a:p>
            <a:pPr marL="285750" indent="-285750">
              <a:buFont typeface="Arial"/>
              <a:buChar char="•"/>
            </a:pPr>
            <a:r>
              <a:rPr lang="en-GB" sz="1400">
                <a:latin typeface="Open Sans"/>
                <a:ea typeface="Open Sans" panose="020B0606030504020204" pitchFamily="34" charset="0"/>
                <a:cs typeface="Open Sans" panose="020B0606030504020204" pitchFamily="34" charset="0"/>
              </a:rPr>
              <a:t>Cashbacks do not reach customers </a:t>
            </a:r>
          </a:p>
          <a:p>
            <a:r>
              <a:rPr lang="en-GB" sz="1400">
                <a:latin typeface="Open Sans"/>
                <a:ea typeface="Open Sans" panose="020B0606030504020204" pitchFamily="34" charset="0"/>
                <a:cs typeface="Open Sans" panose="020B0606030504020204" pitchFamily="34" charset="0"/>
              </a:rPr>
              <a:t>      on time</a:t>
            </a:r>
          </a:p>
        </p:txBody>
      </p:sp>
      <p:sp>
        <p:nvSpPr>
          <p:cNvPr id="10" name="TextBox 9">
            <a:extLst>
              <a:ext uri="{FF2B5EF4-FFF2-40B4-BE49-F238E27FC236}">
                <a16:creationId xmlns:a16="http://schemas.microsoft.com/office/drawing/2014/main" id="{B0636731-FCC9-4040-9197-97071665225E}"/>
              </a:ext>
            </a:extLst>
          </p:cNvPr>
          <p:cNvSpPr txBox="1"/>
          <p:nvPr/>
        </p:nvSpPr>
        <p:spPr>
          <a:xfrm>
            <a:off x="8254530" y="2891194"/>
            <a:ext cx="3354416"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a:solidFill>
                  <a:schemeClr val="accent2"/>
                </a:solidFill>
              </a:rPr>
              <a:t>OPPORTUNITIES</a:t>
            </a:r>
          </a:p>
          <a:p>
            <a:pPr marL="285750" indent="-285750">
              <a:buFont typeface="Arial"/>
              <a:buChar char="•"/>
            </a:pPr>
            <a:r>
              <a:rPr lang="en-GB" sz="1400">
                <a:latin typeface="Open Sans" panose="020B0606030504020204" pitchFamily="34" charset="0"/>
                <a:ea typeface="Open Sans" panose="020B0606030504020204" pitchFamily="34" charset="0"/>
                <a:cs typeface="Open Sans" panose="020B0606030504020204" pitchFamily="34" charset="0"/>
              </a:rPr>
              <a:t>Acquisition potential of customers within MAF umbrella</a:t>
            </a:r>
          </a:p>
          <a:p>
            <a:pPr marL="285750" indent="-285750">
              <a:buFont typeface="Arial"/>
              <a:buChar char="•"/>
            </a:pPr>
            <a:r>
              <a:rPr lang="en-GB" sz="1400">
                <a:latin typeface="Open Sans" panose="020B0606030504020204" pitchFamily="34" charset="0"/>
                <a:ea typeface="Open Sans" panose="020B0606030504020204" pitchFamily="34" charset="0"/>
                <a:cs typeface="Open Sans" panose="020B0606030504020204" pitchFamily="34" charset="0"/>
              </a:rPr>
              <a:t>Capitalizing profitable customers from </a:t>
            </a:r>
            <a:r>
              <a:rPr lang="en-GB" sz="1400">
                <a:solidFill>
                  <a:schemeClr val="accent2"/>
                </a:solidFill>
                <a:latin typeface="Open Sans" panose="020B0606030504020204" pitchFamily="34" charset="0"/>
                <a:ea typeface="Open Sans" panose="020B0606030504020204" pitchFamily="34" charset="0"/>
                <a:cs typeface="Open Sans" panose="020B0606030504020204" pitchFamily="34" charset="0"/>
                <a:hlinkClick r:id="rId3" action="ppaction://hlinksldjump">
                  <a:extLst>
                    <a:ext uri="{A12FA001-AC4F-418D-AE19-62706E023703}">
                      <ahyp:hlinkClr xmlns:ahyp="http://schemas.microsoft.com/office/drawing/2018/hyperlinkcolor" val="tx"/>
                    </a:ext>
                  </a:extLst>
                </a:hlinkClick>
              </a:rPr>
              <a:t>VOX</a:t>
            </a:r>
            <a:endParaRPr lang="en-GB" sz="140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Flowchart: Connector 8">
            <a:extLst>
              <a:ext uri="{FF2B5EF4-FFF2-40B4-BE49-F238E27FC236}">
                <a16:creationId xmlns:a16="http://schemas.microsoft.com/office/drawing/2014/main" id="{7150ED65-763F-45F4-8208-687036F2E5E0}"/>
              </a:ext>
            </a:extLst>
          </p:cNvPr>
          <p:cNvSpPr/>
          <p:nvPr/>
        </p:nvSpPr>
        <p:spPr>
          <a:xfrm>
            <a:off x="5424062" y="2782669"/>
            <a:ext cx="1281538" cy="1292662"/>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descr="A picture containing logo&#10;&#10;Description automatically generated">
            <a:extLst>
              <a:ext uri="{FF2B5EF4-FFF2-40B4-BE49-F238E27FC236}">
                <a16:creationId xmlns:a16="http://schemas.microsoft.com/office/drawing/2014/main" id="{F046FC2C-7BD9-4E9B-9ABC-81FF6E233D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455" y="2662371"/>
            <a:ext cx="1688752" cy="1688752"/>
          </a:xfrm>
          <a:prstGeom prst="rect">
            <a:avLst/>
          </a:prstGeom>
        </p:spPr>
      </p:pic>
    </p:spTree>
    <p:extLst>
      <p:ext uri="{BB962C8B-B14F-4D97-AF65-F5344CB8AC3E}">
        <p14:creationId xmlns:p14="http://schemas.microsoft.com/office/powerpoint/2010/main" val="403903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5E25CFB-D518-49B9-8324-F157FF4108C1}"/>
              </a:ext>
            </a:extLst>
          </p:cNvPr>
          <p:cNvSpPr>
            <a:spLocks noGrp="1"/>
          </p:cNvSpPr>
          <p:nvPr>
            <p:ph type="title"/>
          </p:nvPr>
        </p:nvSpPr>
        <p:spPr/>
        <p:txBody>
          <a:bodyPr>
            <a:normAutofit/>
          </a:bodyPr>
          <a:lstStyle/>
          <a:p>
            <a:r>
              <a:rPr lang="en-US" sz="3200"/>
              <a:t>Problem Definition</a:t>
            </a:r>
          </a:p>
        </p:txBody>
      </p:sp>
      <p:sp>
        <p:nvSpPr>
          <p:cNvPr id="5" name="Footer Placeholder 4">
            <a:extLst>
              <a:ext uri="{FF2B5EF4-FFF2-40B4-BE49-F238E27FC236}">
                <a16:creationId xmlns:a16="http://schemas.microsoft.com/office/drawing/2014/main" id="{8FF49606-8944-4B2F-9268-BD8B3FF1A427}"/>
              </a:ext>
            </a:extLst>
          </p:cNvPr>
          <p:cNvSpPr>
            <a:spLocks noGrp="1"/>
          </p:cNvSpPr>
          <p:nvPr>
            <p:ph type="ftr" sz="quarter" idx="3"/>
          </p:nvPr>
        </p:nvSpPr>
        <p:spPr/>
        <p:txBody>
          <a:bodyPr>
            <a:normAutofit/>
          </a:bodyPr>
          <a:lstStyle/>
          <a:p>
            <a:pPr>
              <a:spcAft>
                <a:spcPts val="600"/>
              </a:spcAft>
            </a:pPr>
            <a:r>
              <a:rPr lang="en-US"/>
              <a:t>Proprietary and Confidential</a:t>
            </a:r>
          </a:p>
        </p:txBody>
      </p:sp>
      <p:sp>
        <p:nvSpPr>
          <p:cNvPr id="4" name="Slide Number Placeholder 3">
            <a:extLst>
              <a:ext uri="{FF2B5EF4-FFF2-40B4-BE49-F238E27FC236}">
                <a16:creationId xmlns:a16="http://schemas.microsoft.com/office/drawing/2014/main" id="{B45D7523-C4DB-46A6-B371-495C372604C1}"/>
              </a:ext>
            </a:extLst>
          </p:cNvPr>
          <p:cNvSpPr>
            <a:spLocks noGrp="1"/>
          </p:cNvSpPr>
          <p:nvPr>
            <p:ph type="sldNum" sz="quarter" idx="4"/>
          </p:nvPr>
        </p:nvSpPr>
        <p:spPr/>
        <p:txBody>
          <a:bodyPr anchor="b">
            <a:normAutofit/>
          </a:bodyPr>
          <a:lstStyle/>
          <a:p>
            <a:pPr>
              <a:spcAft>
                <a:spcPts val="600"/>
              </a:spcAft>
            </a:pPr>
            <a:fld id="{3DD8A316-1690-4C62-9DF0-0D0BBB2020CF}" type="slidenum">
              <a:rPr lang="en-US" smtClean="0"/>
              <a:pPr>
                <a:spcAft>
                  <a:spcPts val="600"/>
                </a:spcAft>
              </a:pPr>
              <a:t>22</a:t>
            </a:fld>
            <a:r>
              <a:rPr lang="en-US"/>
              <a:t> </a:t>
            </a:r>
          </a:p>
        </p:txBody>
      </p:sp>
    </p:spTree>
    <p:extLst>
      <p:ext uri="{BB962C8B-B14F-4D97-AF65-F5344CB8AC3E}">
        <p14:creationId xmlns:p14="http://schemas.microsoft.com/office/powerpoint/2010/main" val="1226260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168682-F47F-4529-9C16-8F984D65DB9D}"/>
              </a:ext>
            </a:extLst>
          </p:cNvPr>
          <p:cNvSpPr/>
          <p:nvPr/>
        </p:nvSpPr>
        <p:spPr>
          <a:xfrm>
            <a:off x="615494" y="509175"/>
            <a:ext cx="3049185" cy="5101977"/>
          </a:xfrm>
          <a:prstGeom prst="rect">
            <a:avLst/>
          </a:prstGeom>
          <a:solidFill>
            <a:schemeClr val="bg2"/>
          </a:solidFill>
          <a:ln w="28575">
            <a:solidFill>
              <a:schemeClr val="tx1"/>
            </a:solidFill>
          </a:ln>
        </p:spPr>
        <p:style>
          <a:lnRef idx="2">
            <a:schemeClr val="accent2"/>
          </a:lnRef>
          <a:fillRef idx="1">
            <a:schemeClr val="lt1"/>
          </a:fillRef>
          <a:effectRef idx="0">
            <a:schemeClr val="accent2"/>
          </a:effectRef>
          <a:fontRef idx="minor">
            <a:schemeClr val="dk1"/>
          </a:fontRef>
        </p:style>
        <p:txBody>
          <a:bodyPr lIns="91440" tIns="45720" rIns="91440" bIns="137160" rtlCol="0" anchor="ctr"/>
          <a:lstStyle/>
          <a:p>
            <a:pPr marL="628650" indent="-285750">
              <a:lnSpc>
                <a:spcPct val="150000"/>
              </a:lnSpc>
              <a:buFont typeface="Arial,Sans-Serif"/>
              <a:buChar char="•"/>
            </a:pPr>
            <a:endParaRPr lang="en-GB" sz="1400">
              <a:solidFill>
                <a:schemeClr val="tx1"/>
              </a:solidFill>
              <a:ea typeface="+mn-lt"/>
              <a:cs typeface="+mn-lt"/>
            </a:endParaRPr>
          </a:p>
          <a:p>
            <a:endParaRPr lang="en-US">
              <a:ea typeface="+mn-lt"/>
              <a:cs typeface="+mn-lt"/>
            </a:endParaRPr>
          </a:p>
          <a:p>
            <a:pPr algn="ctr"/>
            <a:endParaRPr lang="en-US"/>
          </a:p>
        </p:txBody>
      </p:sp>
      <p:sp>
        <p:nvSpPr>
          <p:cNvPr id="5" name="Rectangle 4">
            <a:extLst>
              <a:ext uri="{FF2B5EF4-FFF2-40B4-BE49-F238E27FC236}">
                <a16:creationId xmlns:a16="http://schemas.microsoft.com/office/drawing/2014/main" id="{43587C75-F5D3-4F48-8CE6-F010D4BD052B}"/>
              </a:ext>
            </a:extLst>
          </p:cNvPr>
          <p:cNvSpPr/>
          <p:nvPr/>
        </p:nvSpPr>
        <p:spPr>
          <a:xfrm>
            <a:off x="4258610" y="509176"/>
            <a:ext cx="3550400" cy="5050179"/>
          </a:xfrm>
          <a:prstGeom prst="rect">
            <a:avLst/>
          </a:prstGeom>
          <a:solidFill>
            <a:schemeClr val="bg2">
              <a:lumMod val="85000"/>
            </a:schemeClr>
          </a:solidFill>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C67DF96E-C667-4903-ADE8-17EB95453BFE}"/>
              </a:ext>
            </a:extLst>
          </p:cNvPr>
          <p:cNvSpPr/>
          <p:nvPr/>
        </p:nvSpPr>
        <p:spPr>
          <a:xfrm>
            <a:off x="8388094" y="509176"/>
            <a:ext cx="3160989" cy="5101976"/>
          </a:xfrm>
          <a:prstGeom prst="rect">
            <a:avLst/>
          </a:prstGeom>
          <a:solidFill>
            <a:schemeClr val="accent2"/>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D146302-A31E-4C2A-8AC5-399B908488C5}"/>
              </a:ext>
            </a:extLst>
          </p:cNvPr>
          <p:cNvCxnSpPr>
            <a:cxnSpLocks/>
          </p:cNvCxnSpPr>
          <p:nvPr/>
        </p:nvCxnSpPr>
        <p:spPr>
          <a:xfrm>
            <a:off x="1155376" y="5562831"/>
            <a:ext cx="9816949" cy="0"/>
          </a:xfrm>
          <a:prstGeom prst="line">
            <a:avLst/>
          </a:prstGeom>
          <a:ln w="76200"/>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58899D09-A710-425B-A216-5DEE39636409}"/>
              </a:ext>
            </a:extLst>
          </p:cNvPr>
          <p:cNvCxnSpPr>
            <a:cxnSpLocks/>
          </p:cNvCxnSpPr>
          <p:nvPr/>
        </p:nvCxnSpPr>
        <p:spPr>
          <a:xfrm>
            <a:off x="3679445" y="4255668"/>
            <a:ext cx="2825" cy="19708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86E7C62-BEC8-4E62-AB5F-E9F93C0819E6}"/>
              </a:ext>
            </a:extLst>
          </p:cNvPr>
          <p:cNvCxnSpPr>
            <a:cxnSpLocks/>
          </p:cNvCxnSpPr>
          <p:nvPr/>
        </p:nvCxnSpPr>
        <p:spPr>
          <a:xfrm>
            <a:off x="8374938" y="4337700"/>
            <a:ext cx="2351" cy="196215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Arc 33">
            <a:extLst>
              <a:ext uri="{FF2B5EF4-FFF2-40B4-BE49-F238E27FC236}">
                <a16:creationId xmlns:a16="http://schemas.microsoft.com/office/drawing/2014/main" id="{E4806B86-9D2F-4579-8D02-50E80DF9EBC0}"/>
              </a:ext>
            </a:extLst>
          </p:cNvPr>
          <p:cNvSpPr/>
          <p:nvPr/>
        </p:nvSpPr>
        <p:spPr>
          <a:xfrm rot="10800000">
            <a:off x="3517112" y="2934657"/>
            <a:ext cx="5106353" cy="1955775"/>
          </a:xfrm>
          <a:prstGeom prst="arc">
            <a:avLst>
              <a:gd name="adj1" fmla="val 11393274"/>
              <a:gd name="adj2" fmla="val 21109975"/>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Arc 35">
            <a:extLst>
              <a:ext uri="{FF2B5EF4-FFF2-40B4-BE49-F238E27FC236}">
                <a16:creationId xmlns:a16="http://schemas.microsoft.com/office/drawing/2014/main" id="{5B12BFAD-9AB8-4C73-8BCB-92B998117885}"/>
              </a:ext>
            </a:extLst>
          </p:cNvPr>
          <p:cNvSpPr/>
          <p:nvPr/>
        </p:nvSpPr>
        <p:spPr>
          <a:xfrm rot="8392249">
            <a:off x="-3170760" y="-1776984"/>
            <a:ext cx="9702013" cy="6733300"/>
          </a:xfrm>
          <a:prstGeom prst="arc">
            <a:avLst>
              <a:gd name="adj1" fmla="val 16437700"/>
              <a:gd name="adj2" fmla="val 19064487"/>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F2A9E33A-C14D-4A5F-A3A5-C778FC0B5C0B}"/>
              </a:ext>
            </a:extLst>
          </p:cNvPr>
          <p:cNvSpPr/>
          <p:nvPr/>
        </p:nvSpPr>
        <p:spPr>
          <a:xfrm rot="11505234">
            <a:off x="6835422" y="-1136473"/>
            <a:ext cx="9702013" cy="6733300"/>
          </a:xfrm>
          <a:prstGeom prst="arc">
            <a:avLst>
              <a:gd name="adj1" fmla="val 16228725"/>
              <a:gd name="adj2" fmla="val 18966209"/>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Rectangle 47">
            <a:extLst>
              <a:ext uri="{FF2B5EF4-FFF2-40B4-BE49-F238E27FC236}">
                <a16:creationId xmlns:a16="http://schemas.microsoft.com/office/drawing/2014/main" id="{7F87AD3B-9ECF-4535-BC5A-F6801E9BD8C8}"/>
              </a:ext>
            </a:extLst>
          </p:cNvPr>
          <p:cNvSpPr/>
          <p:nvPr/>
        </p:nvSpPr>
        <p:spPr>
          <a:xfrm>
            <a:off x="3567970" y="6191748"/>
            <a:ext cx="228600" cy="914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809B007-CEA3-4DDF-8792-A81FD34A286A}"/>
              </a:ext>
            </a:extLst>
          </p:cNvPr>
          <p:cNvSpPr/>
          <p:nvPr/>
        </p:nvSpPr>
        <p:spPr>
          <a:xfrm>
            <a:off x="8277745" y="6209503"/>
            <a:ext cx="228600" cy="914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37E09C89-8BF3-4B9D-B2D1-DB97CEAD51F9}"/>
              </a:ext>
            </a:extLst>
          </p:cNvPr>
          <p:cNvCxnSpPr>
            <a:cxnSpLocks/>
          </p:cNvCxnSpPr>
          <p:nvPr/>
        </p:nvCxnSpPr>
        <p:spPr>
          <a:xfrm>
            <a:off x="3871461" y="4399341"/>
            <a:ext cx="0" cy="1162070"/>
          </a:xfrm>
          <a:prstGeom prst="line">
            <a:avLst/>
          </a:prstGeom>
          <a:ln w="28575"/>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F14EB11-A80C-4594-B768-41279EB4371C}"/>
              </a:ext>
            </a:extLst>
          </p:cNvPr>
          <p:cNvCxnSpPr>
            <a:cxnSpLocks/>
          </p:cNvCxnSpPr>
          <p:nvPr/>
        </p:nvCxnSpPr>
        <p:spPr>
          <a:xfrm>
            <a:off x="4124860" y="4534462"/>
            <a:ext cx="0" cy="1026949"/>
          </a:xfrm>
          <a:prstGeom prst="line">
            <a:avLst/>
          </a:prstGeom>
          <a:ln w="28575"/>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718CE356-2989-4EE3-86E8-5FA3991C6454}"/>
              </a:ext>
            </a:extLst>
          </p:cNvPr>
          <p:cNvCxnSpPr>
            <a:cxnSpLocks/>
          </p:cNvCxnSpPr>
          <p:nvPr/>
        </p:nvCxnSpPr>
        <p:spPr>
          <a:xfrm>
            <a:off x="4707464" y="4751585"/>
            <a:ext cx="0" cy="809827"/>
          </a:xfrm>
          <a:prstGeom prst="line">
            <a:avLst/>
          </a:prstGeom>
          <a:ln w="28575"/>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070E93D5-7542-4415-BDAB-7D057F2945C7}"/>
              </a:ext>
            </a:extLst>
          </p:cNvPr>
          <p:cNvCxnSpPr>
            <a:cxnSpLocks/>
          </p:cNvCxnSpPr>
          <p:nvPr/>
        </p:nvCxnSpPr>
        <p:spPr>
          <a:xfrm>
            <a:off x="5023900" y="4809416"/>
            <a:ext cx="0" cy="737618"/>
          </a:xfrm>
          <a:prstGeom prst="line">
            <a:avLst/>
          </a:prstGeom>
          <a:ln w="28575"/>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02B750F1-B715-42D4-84A0-819768FA2362}"/>
              </a:ext>
            </a:extLst>
          </p:cNvPr>
          <p:cNvCxnSpPr>
            <a:cxnSpLocks/>
          </p:cNvCxnSpPr>
          <p:nvPr/>
        </p:nvCxnSpPr>
        <p:spPr>
          <a:xfrm>
            <a:off x="5335896" y="4861679"/>
            <a:ext cx="0" cy="685355"/>
          </a:xfrm>
          <a:prstGeom prst="line">
            <a:avLst/>
          </a:prstGeom>
          <a:ln w="28575"/>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41057EF0-241B-44BC-8836-D0C7BA524B91}"/>
              </a:ext>
            </a:extLst>
          </p:cNvPr>
          <p:cNvCxnSpPr>
            <a:cxnSpLocks/>
          </p:cNvCxnSpPr>
          <p:nvPr/>
        </p:nvCxnSpPr>
        <p:spPr>
          <a:xfrm>
            <a:off x="5682174" y="4890433"/>
            <a:ext cx="0" cy="657118"/>
          </a:xfrm>
          <a:prstGeom prst="line">
            <a:avLst/>
          </a:prstGeom>
          <a:ln w="28575"/>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C24AA3D3-4199-40D7-895A-0C746C073A93}"/>
              </a:ext>
            </a:extLst>
          </p:cNvPr>
          <p:cNvCxnSpPr>
            <a:cxnSpLocks/>
          </p:cNvCxnSpPr>
          <p:nvPr/>
        </p:nvCxnSpPr>
        <p:spPr>
          <a:xfrm>
            <a:off x="6590297" y="4876056"/>
            <a:ext cx="0" cy="683299"/>
          </a:xfrm>
          <a:prstGeom prst="line">
            <a:avLst/>
          </a:prstGeom>
          <a:ln w="28575"/>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CED53602-ECC9-4C7A-99BD-F5B60768A340}"/>
              </a:ext>
            </a:extLst>
          </p:cNvPr>
          <p:cNvCxnSpPr>
            <a:cxnSpLocks/>
          </p:cNvCxnSpPr>
          <p:nvPr/>
        </p:nvCxnSpPr>
        <p:spPr>
          <a:xfrm>
            <a:off x="6896919" y="4861679"/>
            <a:ext cx="0" cy="685872"/>
          </a:xfrm>
          <a:prstGeom prst="line">
            <a:avLst/>
          </a:prstGeom>
          <a:ln w="28575"/>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471EE298-F061-45EB-A75C-D20A14DB186A}"/>
              </a:ext>
            </a:extLst>
          </p:cNvPr>
          <p:cNvCxnSpPr>
            <a:cxnSpLocks/>
          </p:cNvCxnSpPr>
          <p:nvPr/>
        </p:nvCxnSpPr>
        <p:spPr>
          <a:xfrm>
            <a:off x="7652446" y="4695154"/>
            <a:ext cx="0" cy="864201"/>
          </a:xfrm>
          <a:prstGeom prst="line">
            <a:avLst/>
          </a:prstGeom>
          <a:ln w="28575"/>
        </p:spPr>
        <p:style>
          <a:lnRef idx="1">
            <a:schemeClr val="dk1"/>
          </a:lnRef>
          <a:fillRef idx="0">
            <a:schemeClr val="dk1"/>
          </a:fillRef>
          <a:effectRef idx="0">
            <a:schemeClr val="dk1"/>
          </a:effectRef>
          <a:fontRef idx="minor">
            <a:schemeClr val="tx1"/>
          </a:fontRef>
        </p:style>
      </p:cxnSp>
      <p:pic>
        <p:nvPicPr>
          <p:cNvPr id="11" name="Picture 11">
            <a:extLst>
              <a:ext uri="{FF2B5EF4-FFF2-40B4-BE49-F238E27FC236}">
                <a16:creationId xmlns:a16="http://schemas.microsoft.com/office/drawing/2014/main" id="{F3BA25AC-D815-40D8-B1B3-302083A519D1}"/>
              </a:ext>
            </a:extLst>
          </p:cNvPr>
          <p:cNvPicPr>
            <a:picLocks noChangeAspect="1"/>
          </p:cNvPicPr>
          <p:nvPr/>
        </p:nvPicPr>
        <p:blipFill>
          <a:blip r:embed="rId3"/>
          <a:stretch>
            <a:fillRect/>
          </a:stretch>
        </p:blipFill>
        <p:spPr>
          <a:xfrm>
            <a:off x="6910060" y="663157"/>
            <a:ext cx="562607" cy="544009"/>
          </a:xfrm>
          <a:prstGeom prst="rect">
            <a:avLst/>
          </a:prstGeom>
        </p:spPr>
      </p:pic>
      <p:pic>
        <p:nvPicPr>
          <p:cNvPr id="12" name="Picture 14">
            <a:extLst>
              <a:ext uri="{FF2B5EF4-FFF2-40B4-BE49-F238E27FC236}">
                <a16:creationId xmlns:a16="http://schemas.microsoft.com/office/drawing/2014/main" id="{198C9B02-A1AC-4B00-ACD5-D965298796DA}"/>
              </a:ext>
            </a:extLst>
          </p:cNvPr>
          <p:cNvPicPr>
            <a:picLocks noChangeAspect="1"/>
          </p:cNvPicPr>
          <p:nvPr/>
        </p:nvPicPr>
        <p:blipFill>
          <a:blip r:embed="rId4"/>
          <a:stretch>
            <a:fillRect/>
          </a:stretch>
        </p:blipFill>
        <p:spPr>
          <a:xfrm>
            <a:off x="2823271" y="655214"/>
            <a:ext cx="558879" cy="584477"/>
          </a:xfrm>
          <a:prstGeom prst="rect">
            <a:avLst/>
          </a:prstGeom>
          <a:ln>
            <a:noFill/>
          </a:ln>
        </p:spPr>
      </p:pic>
      <p:pic>
        <p:nvPicPr>
          <p:cNvPr id="15" name="Picture 15">
            <a:extLst>
              <a:ext uri="{FF2B5EF4-FFF2-40B4-BE49-F238E27FC236}">
                <a16:creationId xmlns:a16="http://schemas.microsoft.com/office/drawing/2014/main" id="{93553A99-B5FD-4F7C-B6D9-992F0AB12686}"/>
              </a:ext>
            </a:extLst>
          </p:cNvPr>
          <p:cNvPicPr>
            <a:picLocks noChangeAspect="1"/>
          </p:cNvPicPr>
          <p:nvPr/>
        </p:nvPicPr>
        <p:blipFill>
          <a:blip r:embed="rId5"/>
          <a:stretch>
            <a:fillRect/>
          </a:stretch>
        </p:blipFill>
        <p:spPr>
          <a:xfrm>
            <a:off x="10651875" y="630138"/>
            <a:ext cx="640900" cy="612417"/>
          </a:xfrm>
          <a:prstGeom prst="rect">
            <a:avLst/>
          </a:prstGeom>
        </p:spPr>
      </p:pic>
      <p:cxnSp>
        <p:nvCxnSpPr>
          <p:cNvPr id="56" name="Straight Connector 55">
            <a:extLst>
              <a:ext uri="{FF2B5EF4-FFF2-40B4-BE49-F238E27FC236}">
                <a16:creationId xmlns:a16="http://schemas.microsoft.com/office/drawing/2014/main" id="{B2A9AE3B-7565-4FE7-AE41-5F099D4D1BF5}"/>
              </a:ext>
            </a:extLst>
          </p:cNvPr>
          <p:cNvCxnSpPr>
            <a:cxnSpLocks/>
          </p:cNvCxnSpPr>
          <p:nvPr/>
        </p:nvCxnSpPr>
        <p:spPr>
          <a:xfrm>
            <a:off x="6027229" y="4904809"/>
            <a:ext cx="0" cy="671495"/>
          </a:xfrm>
          <a:prstGeom prst="line">
            <a:avLst/>
          </a:prstGeom>
          <a:ln w="28575"/>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DA9232C-E1E6-48EA-96FC-5CCEA4EEE689}"/>
              </a:ext>
            </a:extLst>
          </p:cNvPr>
          <p:cNvCxnSpPr>
            <a:cxnSpLocks/>
          </p:cNvCxnSpPr>
          <p:nvPr/>
        </p:nvCxnSpPr>
        <p:spPr>
          <a:xfrm>
            <a:off x="6329154" y="4890433"/>
            <a:ext cx="0" cy="671495"/>
          </a:xfrm>
          <a:prstGeom prst="line">
            <a:avLst/>
          </a:prstGeom>
          <a:ln w="28575"/>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F941B465-36BC-4517-AF1F-C57AAA9BEE7B}"/>
              </a:ext>
            </a:extLst>
          </p:cNvPr>
          <p:cNvCxnSpPr>
            <a:cxnSpLocks/>
          </p:cNvCxnSpPr>
          <p:nvPr/>
        </p:nvCxnSpPr>
        <p:spPr>
          <a:xfrm>
            <a:off x="4388521" y="4620725"/>
            <a:ext cx="0" cy="926309"/>
          </a:xfrm>
          <a:prstGeom prst="line">
            <a:avLst/>
          </a:prstGeom>
          <a:ln w="28575"/>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248076DC-2D32-4314-9AF9-52C3FA323ADD}"/>
              </a:ext>
            </a:extLst>
          </p:cNvPr>
          <p:cNvCxnSpPr>
            <a:cxnSpLocks/>
          </p:cNvCxnSpPr>
          <p:nvPr/>
        </p:nvCxnSpPr>
        <p:spPr>
          <a:xfrm>
            <a:off x="8213422" y="4456850"/>
            <a:ext cx="0" cy="1104560"/>
          </a:xfrm>
          <a:prstGeom prst="line">
            <a:avLst/>
          </a:prstGeom>
          <a:ln w="28575"/>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5231823-9DD6-44BF-BFB5-68331714E196}"/>
              </a:ext>
            </a:extLst>
          </p:cNvPr>
          <p:cNvCxnSpPr>
            <a:cxnSpLocks/>
          </p:cNvCxnSpPr>
          <p:nvPr/>
        </p:nvCxnSpPr>
        <p:spPr>
          <a:xfrm>
            <a:off x="7949237" y="4534461"/>
            <a:ext cx="0" cy="1026949"/>
          </a:xfrm>
          <a:prstGeom prst="line">
            <a:avLst/>
          </a:prstGeom>
          <a:ln w="28575"/>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41D54913-8DAE-40FE-BC9B-442899B9B3A5}"/>
              </a:ext>
            </a:extLst>
          </p:cNvPr>
          <p:cNvCxnSpPr>
            <a:cxnSpLocks/>
          </p:cNvCxnSpPr>
          <p:nvPr/>
        </p:nvCxnSpPr>
        <p:spPr>
          <a:xfrm>
            <a:off x="7155711" y="4809094"/>
            <a:ext cx="0" cy="738456"/>
          </a:xfrm>
          <a:prstGeom prst="line">
            <a:avLst/>
          </a:prstGeom>
          <a:ln w="28575"/>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B518A061-DE28-4D73-B779-28700D5B84D0}"/>
              </a:ext>
            </a:extLst>
          </p:cNvPr>
          <p:cNvCxnSpPr>
            <a:cxnSpLocks/>
          </p:cNvCxnSpPr>
          <p:nvPr/>
        </p:nvCxnSpPr>
        <p:spPr>
          <a:xfrm>
            <a:off x="7414504" y="4751585"/>
            <a:ext cx="0" cy="824719"/>
          </a:xfrm>
          <a:prstGeom prst="line">
            <a:avLst/>
          </a:prstGeom>
          <a:ln w="28575"/>
        </p:spPr>
        <p:style>
          <a:lnRef idx="1">
            <a:schemeClr val="dk1"/>
          </a:lnRef>
          <a:fillRef idx="0">
            <a:schemeClr val="dk1"/>
          </a:fillRef>
          <a:effectRef idx="0">
            <a:schemeClr val="dk1"/>
          </a:effectRef>
          <a:fontRef idx="minor">
            <a:schemeClr val="tx1"/>
          </a:fontRef>
        </p:style>
      </p:cxnSp>
      <p:sp>
        <p:nvSpPr>
          <p:cNvPr id="32" name="TextBox 1">
            <a:extLst>
              <a:ext uri="{FF2B5EF4-FFF2-40B4-BE49-F238E27FC236}">
                <a16:creationId xmlns:a16="http://schemas.microsoft.com/office/drawing/2014/main" id="{F84B6AF9-2E1C-4AE1-884A-DF1B237F7457}"/>
              </a:ext>
            </a:extLst>
          </p:cNvPr>
          <p:cNvSpPr txBox="1"/>
          <p:nvPr/>
        </p:nvSpPr>
        <p:spPr>
          <a:xfrm>
            <a:off x="8097693" y="1429192"/>
            <a:ext cx="3377904" cy="332398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2950" lvl="1" indent="-285750" fontAlgn="ctr">
              <a:buFont typeface="Wingdings" panose="05000000000000000000" pitchFamily="2" charset="2"/>
              <a:buChar char="Ø"/>
            </a:pPr>
            <a:r>
              <a:rPr lang="en-US" sz="1400">
                <a:solidFill>
                  <a:schemeClr val="accent3">
                    <a:lumMod val="50000"/>
                  </a:schemeClr>
                </a:solidFill>
                <a:latin typeface="Open Sans"/>
                <a:ea typeface="Open Sans" panose="020B0606030504020204" pitchFamily="34" charset="0"/>
                <a:cs typeface="Open Sans" panose="020B0606030504020204" pitchFamily="34" charset="0"/>
              </a:rPr>
              <a:t>Profitable acquisition campaigns</a:t>
            </a:r>
          </a:p>
          <a:p>
            <a:pPr marL="742950" lvl="1" indent="-285750" fontAlgn="ctr">
              <a:buFont typeface="Wingdings" panose="05000000000000000000" pitchFamily="2" charset="2"/>
              <a:buChar char="Ø"/>
            </a:pPr>
            <a:r>
              <a:rPr lang="en-GB" sz="1400">
                <a:solidFill>
                  <a:schemeClr val="accent3">
                    <a:lumMod val="50000"/>
                  </a:schemeClr>
                </a:solidFill>
                <a:latin typeface="Open Sans"/>
                <a:ea typeface="Open Sans" panose="020B0606030504020204" pitchFamily="34" charset="0"/>
                <a:cs typeface="Open Sans" panose="020B0606030504020204" pitchFamily="34" charset="0"/>
              </a:rPr>
              <a:t>Enhanced business performance</a:t>
            </a:r>
          </a:p>
          <a:p>
            <a:pPr marL="1200150" lvl="2" indent="-285750" fontAlgn="ctr">
              <a:buFont typeface="Courier New" panose="02070309020205020404" pitchFamily="49" charset="0"/>
              <a:buChar char="o"/>
            </a:pPr>
            <a:r>
              <a:rPr lang="en-US" sz="1400">
                <a:solidFill>
                  <a:schemeClr val="accent3">
                    <a:lumMod val="50000"/>
                  </a:schemeClr>
                </a:solidFill>
                <a:latin typeface="Open Sans"/>
                <a:ea typeface="Open Sans" panose="020B0606030504020204" pitchFamily="34" charset="0"/>
                <a:cs typeface="Open Sans" panose="020B0606030504020204" pitchFamily="34" charset="0"/>
              </a:rPr>
              <a:t>Higher conversion rates</a:t>
            </a:r>
            <a:endParaRPr lang="en-GB" sz="1400">
              <a:solidFill>
                <a:schemeClr val="accent3">
                  <a:lumMod val="50000"/>
                </a:schemeClr>
              </a:solidFill>
              <a:latin typeface="Open Sans"/>
              <a:ea typeface="Open Sans" panose="020B0606030504020204" pitchFamily="34" charset="0"/>
              <a:cs typeface="Open Sans" panose="020B0606030504020204" pitchFamily="34" charset="0"/>
            </a:endParaRPr>
          </a:p>
          <a:p>
            <a:pPr marL="1200150" lvl="2" indent="-285750" fontAlgn="ctr">
              <a:buFont typeface="Courier New" panose="02070309020205020404" pitchFamily="49" charset="0"/>
              <a:buChar char="o"/>
            </a:pPr>
            <a:r>
              <a:rPr lang="en-GB" sz="1400">
                <a:solidFill>
                  <a:schemeClr val="accent3">
                    <a:lumMod val="50000"/>
                  </a:schemeClr>
                </a:solidFill>
                <a:latin typeface="Open Sans"/>
                <a:ea typeface="Open Sans" panose="020B0606030504020204" pitchFamily="34" charset="0"/>
                <a:cs typeface="Open Sans" panose="020B0606030504020204" pitchFamily="34" charset="0"/>
              </a:rPr>
              <a:t>Expansion of current customer base</a:t>
            </a:r>
            <a:endParaRPr lang="en-US" sz="1400">
              <a:solidFill>
                <a:schemeClr val="accent3">
                  <a:lumMod val="50000"/>
                </a:schemeClr>
              </a:solidFill>
              <a:latin typeface="Open Sans"/>
              <a:ea typeface="Open Sans" panose="020B0606030504020204" pitchFamily="34" charset="0"/>
              <a:cs typeface="Open Sans" panose="020B0606030504020204" pitchFamily="34" charset="0"/>
            </a:endParaRPr>
          </a:p>
          <a:p>
            <a:pPr marL="1200150" lvl="2" indent="-285750" fontAlgn="ctr">
              <a:buFont typeface="Courier New" panose="02070309020205020404" pitchFamily="49" charset="0"/>
              <a:buChar char="o"/>
            </a:pPr>
            <a:r>
              <a:rPr lang="en-GB" sz="1400">
                <a:solidFill>
                  <a:schemeClr val="accent3">
                    <a:lumMod val="50000"/>
                  </a:schemeClr>
                </a:solidFill>
                <a:latin typeface="Open Sans"/>
                <a:ea typeface="Open Sans" panose="020B0606030504020204" pitchFamily="34" charset="0"/>
                <a:cs typeface="Open Sans" panose="020B0606030504020204" pitchFamily="34" charset="0"/>
              </a:rPr>
              <a:t>Increased revenue and       cross-sales ratio</a:t>
            </a:r>
          </a:p>
          <a:p>
            <a:pPr marL="1200150" lvl="2" indent="-285750" fontAlgn="ctr">
              <a:buFont typeface="Courier New" panose="02070309020205020404" pitchFamily="49" charset="0"/>
              <a:buChar char="o"/>
            </a:pPr>
            <a:r>
              <a:rPr lang="en-GB" sz="1400">
                <a:solidFill>
                  <a:schemeClr val="accent3">
                    <a:lumMod val="50000"/>
                  </a:schemeClr>
                </a:solidFill>
                <a:latin typeface="Open Sans"/>
                <a:ea typeface="Open Sans" panose="020B0606030504020204" pitchFamily="34" charset="0"/>
                <a:cs typeface="Open Sans" panose="020B0606030504020204" pitchFamily="34" charset="0"/>
              </a:rPr>
              <a:t>Innovation</a:t>
            </a:r>
          </a:p>
          <a:p>
            <a:pPr marL="742950" lvl="1" indent="-285750" fontAlgn="ctr">
              <a:buFont typeface="Wingdings" panose="05000000000000000000" pitchFamily="2" charset="2"/>
              <a:buChar char="Ø"/>
            </a:pPr>
            <a:r>
              <a:rPr lang="en-GB" sz="1400">
                <a:solidFill>
                  <a:schemeClr val="accent3">
                    <a:lumMod val="50000"/>
                  </a:schemeClr>
                </a:solidFill>
                <a:latin typeface="Open Sans"/>
                <a:ea typeface="Open Sans" panose="020B0606030504020204" pitchFamily="34" charset="0"/>
                <a:cs typeface="Open Sans" panose="020B0606030504020204" pitchFamily="34" charset="0"/>
              </a:rPr>
              <a:t>Rise in brand value and awareness</a:t>
            </a:r>
          </a:p>
          <a:p>
            <a:pPr marL="742950" lvl="1" indent="-285750" fontAlgn="ctr">
              <a:buFont typeface="Wingdings" panose="05000000000000000000" pitchFamily="2" charset="2"/>
              <a:buChar char="Ø"/>
            </a:pPr>
            <a:r>
              <a:rPr lang="en-GB" sz="1400">
                <a:solidFill>
                  <a:schemeClr val="accent3">
                    <a:lumMod val="50000"/>
                  </a:schemeClr>
                </a:solidFill>
                <a:latin typeface="Open Sans"/>
                <a:ea typeface="Open Sans" panose="020B0606030504020204" pitchFamily="34" charset="0"/>
                <a:cs typeface="Open Sans" panose="020B0606030504020204" pitchFamily="34" charset="0"/>
              </a:rPr>
              <a:t>Preferred payment partner in VOX industry</a:t>
            </a:r>
          </a:p>
          <a:p>
            <a:endParaRPr lang="en-IN" sz="1400">
              <a:latin typeface="Open Sans" panose="020B0606030504020204" pitchFamily="34" charset="0"/>
              <a:ea typeface="Open Sans" panose="020B0606030504020204" pitchFamily="34" charset="0"/>
              <a:cs typeface="Open Sans" panose="020B0606030504020204" pitchFamily="34" charset="0"/>
            </a:endParaRPr>
          </a:p>
        </p:txBody>
      </p:sp>
      <p:sp>
        <p:nvSpPr>
          <p:cNvPr id="2" name="Footer Placeholder 1">
            <a:extLst>
              <a:ext uri="{FF2B5EF4-FFF2-40B4-BE49-F238E27FC236}">
                <a16:creationId xmlns:a16="http://schemas.microsoft.com/office/drawing/2014/main" id="{C5D715B8-716D-4847-91D3-A1BFD7C17FE1}"/>
              </a:ext>
            </a:extLst>
          </p:cNvPr>
          <p:cNvSpPr>
            <a:spLocks noGrp="1"/>
          </p:cNvSpPr>
          <p:nvPr>
            <p:ph type="ftr" sz="quarter" idx="3"/>
          </p:nvPr>
        </p:nvSpPr>
        <p:spPr>
          <a:xfrm>
            <a:off x="10359130" y="6556148"/>
            <a:ext cx="1841818" cy="254799"/>
          </a:xfrm>
        </p:spPr>
        <p:txBody>
          <a:bodyPr/>
          <a:lstStyle/>
          <a:p>
            <a:r>
              <a:rPr lang="en-US"/>
              <a:t>Proprietary and Confidential</a:t>
            </a:r>
          </a:p>
        </p:txBody>
      </p:sp>
      <p:sp>
        <p:nvSpPr>
          <p:cNvPr id="9" name="Slide Number Placeholder 8">
            <a:extLst>
              <a:ext uri="{FF2B5EF4-FFF2-40B4-BE49-F238E27FC236}">
                <a16:creationId xmlns:a16="http://schemas.microsoft.com/office/drawing/2014/main" id="{B8640CD6-04E8-4BD1-804F-27D3B02B39DC}"/>
              </a:ext>
            </a:extLst>
          </p:cNvPr>
          <p:cNvSpPr>
            <a:spLocks noGrp="1"/>
          </p:cNvSpPr>
          <p:nvPr>
            <p:ph type="sldNum" sz="quarter" idx="4"/>
          </p:nvPr>
        </p:nvSpPr>
        <p:spPr/>
        <p:txBody>
          <a:bodyPr/>
          <a:lstStyle/>
          <a:p>
            <a:fld id="{3DD8A316-1690-4C62-9DF0-0D0BBB2020CF}" type="slidenum">
              <a:rPr lang="en-US" sz="900" smtClean="0"/>
              <a:pPr/>
              <a:t>23</a:t>
            </a:fld>
            <a:r>
              <a:rPr lang="en-US"/>
              <a:t> </a:t>
            </a:r>
            <a:endParaRPr lang="en-GB"/>
          </a:p>
        </p:txBody>
      </p:sp>
      <p:sp>
        <p:nvSpPr>
          <p:cNvPr id="10" name="TextBox 9">
            <a:extLst>
              <a:ext uri="{FF2B5EF4-FFF2-40B4-BE49-F238E27FC236}">
                <a16:creationId xmlns:a16="http://schemas.microsoft.com/office/drawing/2014/main" id="{DE673701-B944-47FB-B31D-1948A7661616}"/>
              </a:ext>
            </a:extLst>
          </p:cNvPr>
          <p:cNvSpPr txBox="1"/>
          <p:nvPr/>
        </p:nvSpPr>
        <p:spPr>
          <a:xfrm>
            <a:off x="236580" y="1497747"/>
            <a:ext cx="3473366"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Wingdings"/>
              <a:buChar char="Ø"/>
            </a:pPr>
            <a:r>
              <a:rPr lang="en-GB" sz="1400" dirty="0">
                <a:solidFill>
                  <a:schemeClr val="accent3">
                    <a:lumMod val="50000"/>
                  </a:schemeClr>
                </a:solidFill>
                <a:latin typeface="Open Sans"/>
                <a:ea typeface="Open Sans" panose="020B0606030504020204" pitchFamily="34" charset="0"/>
                <a:cs typeface="Open Sans" panose="020B0606030504020204" pitchFamily="34" charset="0"/>
              </a:rPr>
              <a:t>Desired customer acquisition goals set by NAJM was not achieved</a:t>
            </a:r>
            <a:endParaRPr lang="en-US" sz="1400" dirty="0">
              <a:solidFill>
                <a:schemeClr val="accent3">
                  <a:lumMod val="50000"/>
                </a:schemeClr>
              </a:solidFill>
              <a:latin typeface="Open Sans"/>
              <a:ea typeface="Open Sans" panose="020B0606030504020204" pitchFamily="34" charset="0"/>
              <a:cs typeface="Open Sans" panose="020B0606030504020204" pitchFamily="34" charset="0"/>
            </a:endParaRPr>
          </a:p>
          <a:p>
            <a:pPr marL="742950" lvl="1" indent="-285750">
              <a:buFont typeface="Wingdings"/>
              <a:buChar char="Ø"/>
            </a:pPr>
            <a:r>
              <a:rPr lang="en-GB" sz="1400" dirty="0">
                <a:solidFill>
                  <a:schemeClr val="accent3">
                    <a:lumMod val="50000"/>
                  </a:schemeClr>
                </a:solidFill>
                <a:latin typeface="Open Sans"/>
                <a:ea typeface="Open Sans" panose="020B0606030504020204" pitchFamily="34" charset="0"/>
                <a:cs typeface="Open Sans" panose="020B0606030504020204" pitchFamily="34" charset="0"/>
              </a:rPr>
              <a:t>NAJM's business revenue and growth was stagnant</a:t>
            </a:r>
          </a:p>
          <a:p>
            <a:pPr marL="742950" lvl="1" indent="-285750">
              <a:buFont typeface="Wingdings"/>
              <a:buChar char="Ø"/>
            </a:pPr>
            <a:r>
              <a:rPr lang="en-GB" sz="1400" dirty="0">
                <a:solidFill>
                  <a:schemeClr val="accent3">
                    <a:lumMod val="50000"/>
                  </a:schemeClr>
                </a:solidFill>
                <a:latin typeface="Open Sans"/>
                <a:ea typeface="Open Sans" panose="020B0606030504020204" pitchFamily="34" charset="0"/>
                <a:cs typeface="Open Sans" panose="020B0606030504020204" pitchFamily="34" charset="0"/>
              </a:rPr>
              <a:t>Interested in acquiring profitable customers</a:t>
            </a:r>
          </a:p>
          <a:p>
            <a:pPr marL="742950" lvl="1" indent="-285750">
              <a:buFont typeface="Wingdings"/>
              <a:buChar char="Ø"/>
            </a:pPr>
            <a:r>
              <a:rPr lang="en-GB" sz="1400" dirty="0">
                <a:solidFill>
                  <a:schemeClr val="accent3">
                    <a:lumMod val="50000"/>
                  </a:schemeClr>
                </a:solidFill>
                <a:latin typeface="Open Sans"/>
                <a:ea typeface="Open Sans" panose="020B0606030504020204" pitchFamily="34" charset="0"/>
                <a:cs typeface="Open Sans" panose="020B0606030504020204" pitchFamily="34" charset="0"/>
              </a:rPr>
              <a:t>Wants to target pre-existing MAF customer portfolio</a:t>
            </a:r>
          </a:p>
          <a:p>
            <a:pPr marL="742950" lvl="1" indent="-285750">
              <a:buFont typeface="Wingdings"/>
              <a:buChar char="Ø"/>
            </a:pPr>
            <a:r>
              <a:rPr lang="en-GB" sz="1400" dirty="0">
                <a:solidFill>
                  <a:schemeClr val="accent3">
                    <a:lumMod val="50000"/>
                  </a:schemeClr>
                </a:solidFill>
                <a:latin typeface="Open Sans"/>
                <a:ea typeface="Open Sans" panose="020B0606030504020204" pitchFamily="34" charset="0"/>
                <a:cs typeface="Open Sans" panose="020B0606030504020204" pitchFamily="34" charset="0"/>
              </a:rPr>
              <a:t>Finds high customer acquisition potential within VOX movie customer base</a:t>
            </a:r>
          </a:p>
          <a:p>
            <a:pPr algn="l"/>
            <a:endParaRPr lang="en-GB"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E3EAA3C0-7913-44B5-8F98-7A00081A42EA}"/>
              </a:ext>
            </a:extLst>
          </p:cNvPr>
          <p:cNvSpPr txBox="1"/>
          <p:nvPr/>
        </p:nvSpPr>
        <p:spPr>
          <a:xfrm>
            <a:off x="562644" y="7393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accent2"/>
                </a:solidFill>
              </a:rPr>
              <a:t>  </a:t>
            </a:r>
            <a:r>
              <a:rPr lang="en-GB" b="1">
                <a:solidFill>
                  <a:schemeClr val="accent2"/>
                </a:solidFill>
              </a:rPr>
              <a:t>  </a:t>
            </a:r>
            <a:r>
              <a:rPr lang="en-GB" b="1">
                <a:solidFill>
                  <a:schemeClr val="accent3">
                    <a:lumMod val="50000"/>
                  </a:schemeClr>
                </a:solidFill>
              </a:rPr>
              <a:t>CURRENT STATE</a:t>
            </a:r>
            <a:endParaRPr lang="en-US" b="1">
              <a:solidFill>
                <a:schemeClr val="accent3">
                  <a:lumMod val="50000"/>
                </a:schemeClr>
              </a:solidFill>
            </a:endParaRPr>
          </a:p>
        </p:txBody>
      </p:sp>
      <p:sp>
        <p:nvSpPr>
          <p:cNvPr id="17" name="TextBox 16">
            <a:extLst>
              <a:ext uri="{FF2B5EF4-FFF2-40B4-BE49-F238E27FC236}">
                <a16:creationId xmlns:a16="http://schemas.microsoft.com/office/drawing/2014/main" id="{5253C86A-33E9-4BB8-BD31-E3446782E2E5}"/>
              </a:ext>
            </a:extLst>
          </p:cNvPr>
          <p:cNvSpPr txBox="1"/>
          <p:nvPr/>
        </p:nvSpPr>
        <p:spPr>
          <a:xfrm>
            <a:off x="8659315" y="7393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solidFill>
                  <a:schemeClr val="accent3">
                    <a:lumMod val="50000"/>
                  </a:schemeClr>
                </a:solidFill>
              </a:rPr>
              <a:t>FUTURE STATE</a:t>
            </a:r>
            <a:endParaRPr lang="en-US" b="1">
              <a:solidFill>
                <a:schemeClr val="accent3">
                  <a:lumMod val="50000"/>
                </a:schemeClr>
              </a:solidFill>
            </a:endParaRPr>
          </a:p>
        </p:txBody>
      </p:sp>
      <p:sp>
        <p:nvSpPr>
          <p:cNvPr id="18" name="TextBox 17">
            <a:extLst>
              <a:ext uri="{FF2B5EF4-FFF2-40B4-BE49-F238E27FC236}">
                <a16:creationId xmlns:a16="http://schemas.microsoft.com/office/drawing/2014/main" id="{4B4AFF23-F5B2-439B-9A9C-9735667A0B5E}"/>
              </a:ext>
            </a:extLst>
          </p:cNvPr>
          <p:cNvSpPr txBox="1"/>
          <p:nvPr/>
        </p:nvSpPr>
        <p:spPr>
          <a:xfrm>
            <a:off x="4957614" y="739305"/>
            <a:ext cx="19524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b="1">
                <a:solidFill>
                  <a:schemeClr val="accent2"/>
                </a:solidFill>
              </a:rPr>
              <a:t> </a:t>
            </a:r>
            <a:r>
              <a:rPr lang="en-GB" b="1">
                <a:solidFill>
                  <a:schemeClr val="accent3">
                    <a:lumMod val="50000"/>
                  </a:schemeClr>
                </a:solidFill>
              </a:rPr>
              <a:t>STRATEGIES</a:t>
            </a:r>
            <a:endParaRPr lang="en-US" b="1">
              <a:solidFill>
                <a:schemeClr val="accent3">
                  <a:lumMod val="50000"/>
                </a:schemeClr>
              </a:solidFill>
            </a:endParaRPr>
          </a:p>
        </p:txBody>
      </p:sp>
      <p:sp>
        <p:nvSpPr>
          <p:cNvPr id="20" name="TextBox 19">
            <a:extLst>
              <a:ext uri="{FF2B5EF4-FFF2-40B4-BE49-F238E27FC236}">
                <a16:creationId xmlns:a16="http://schemas.microsoft.com/office/drawing/2014/main" id="{0224CF22-CF46-4DE3-8A29-F7F4799C2049}"/>
              </a:ext>
            </a:extLst>
          </p:cNvPr>
          <p:cNvSpPr txBox="1"/>
          <p:nvPr/>
        </p:nvSpPr>
        <p:spPr>
          <a:xfrm>
            <a:off x="4338901" y="1384110"/>
            <a:ext cx="337646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GB" sz="1400">
                <a:latin typeface="Open Sans"/>
                <a:ea typeface="Open Sans" panose="020B0606030504020204" pitchFamily="34" charset="0"/>
                <a:cs typeface="Open Sans" panose="020B0606030504020204" pitchFamily="34" charset="0"/>
              </a:rPr>
              <a:t>Acquire profitable customers from VOX customer base into the NAJM chain</a:t>
            </a:r>
          </a:p>
          <a:p>
            <a:pPr marL="285750" indent="-285750">
              <a:buFont typeface="Wingdings"/>
              <a:buChar char="Ø"/>
            </a:pPr>
            <a:r>
              <a:rPr lang="en-GB" sz="1400">
                <a:latin typeface="Open Sans"/>
                <a:ea typeface="Open Sans" panose="020B0606030504020204" pitchFamily="34" charset="0"/>
                <a:cs typeface="Open Sans" panose="020B0606030504020204" pitchFamily="34" charset="0"/>
              </a:rPr>
              <a:t>Defining factors to deem customers as profitable</a:t>
            </a:r>
          </a:p>
          <a:p>
            <a:pPr marL="285750" indent="-285750">
              <a:buFont typeface="Wingdings"/>
              <a:buChar char="Ø"/>
            </a:pPr>
            <a:r>
              <a:rPr lang="en-GB" sz="1400">
                <a:latin typeface="Open Sans"/>
                <a:ea typeface="Open Sans" panose="020B0606030504020204" pitchFamily="34" charset="0"/>
                <a:cs typeface="Open Sans" panose="020B0606030504020204" pitchFamily="34" charset="0"/>
              </a:rPr>
              <a:t>Identifying appropriate customers to target based on the relevant metrics</a:t>
            </a:r>
          </a:p>
          <a:p>
            <a:pPr marL="285750" indent="-285750">
              <a:buFont typeface="Wingdings"/>
              <a:buChar char="Ø"/>
            </a:pPr>
            <a:r>
              <a:rPr lang="en-GB" sz="1400">
                <a:latin typeface="Open Sans"/>
                <a:ea typeface="Open Sans" panose="020B0606030504020204" pitchFamily="34" charset="0"/>
                <a:cs typeface="Open Sans" panose="020B0606030504020204" pitchFamily="34" charset="0"/>
              </a:rPr>
              <a:t>Grouping them based on similar characteristics</a:t>
            </a:r>
          </a:p>
          <a:p>
            <a:pPr marL="285750" indent="-285750">
              <a:buFont typeface="Wingdings"/>
              <a:buChar char="Ø"/>
            </a:pPr>
            <a:r>
              <a:rPr lang="en-GB" sz="1400">
                <a:latin typeface="Open Sans"/>
                <a:ea typeface="Open Sans" panose="020B0606030504020204" pitchFamily="34" charset="0"/>
                <a:cs typeface="Open Sans" panose="020B0606030504020204" pitchFamily="34" charset="0"/>
              </a:rPr>
              <a:t>Tailoring acquisition campaigns that would best fit the segmented groups</a:t>
            </a:r>
          </a:p>
          <a:p>
            <a:pPr marL="285750" indent="-285750">
              <a:buFont typeface="Wingdings"/>
              <a:buChar char="Ø"/>
            </a:pPr>
            <a:r>
              <a:rPr lang="en-GB" sz="1400">
                <a:latin typeface="Open Sans"/>
                <a:ea typeface="Open Sans" panose="020B0606030504020204" pitchFamily="34" charset="0"/>
                <a:cs typeface="Open Sans" panose="020B0606030504020204" pitchFamily="34" charset="0"/>
              </a:rPr>
              <a:t>Delivering unique selling point to the customers  </a:t>
            </a:r>
            <a:endParaRPr lang="en-US" sz="1400">
              <a:latin typeface="Open Sans"/>
              <a:ea typeface="Open Sans" panose="020B0606030504020204" pitchFamily="34" charset="0"/>
              <a:cs typeface="Open Sans" panose="020B0606030504020204" pitchFamily="34" charset="0"/>
            </a:endParaRPr>
          </a:p>
          <a:p>
            <a:pPr>
              <a:buFont typeface="Arial"/>
              <a:buChar char="•"/>
            </a:pPr>
            <a:endParaRPr lang="en-GB" sz="140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Wingdings"/>
              <a:buChar char="Ø"/>
            </a:pPr>
            <a:endParaRPr lang="en-GB" sz="1400">
              <a:latin typeface="Open Sans" panose="020B0606030504020204" pitchFamily="34" charset="0"/>
              <a:ea typeface="Open Sans" panose="020B0606030504020204" pitchFamily="34" charset="0"/>
              <a:cs typeface="Open Sans" panose="020B0606030504020204" pitchFamily="34" charset="0"/>
            </a:endParaRPr>
          </a:p>
          <a:p>
            <a:pPr algn="l"/>
            <a:endParaRPr lang="en-GB" sz="14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0397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2">
                                            <p:txEl>
                                              <p:pRg st="4" end="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2">
                                            <p:txEl>
                                              <p:pRg st="5" end="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2">
                                            <p:txEl>
                                              <p:pRg st="6" end="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2">
                                            <p:txEl>
                                              <p:pRg st="7" end="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6" grpId="0"/>
      <p:bldP spid="17"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C2A52A-2CF3-4F77-BBF8-034CE7A34B5B}"/>
              </a:ext>
            </a:extLst>
          </p:cNvPr>
          <p:cNvSpPr>
            <a:spLocks noGrp="1"/>
          </p:cNvSpPr>
          <p:nvPr>
            <p:ph type="title"/>
          </p:nvPr>
        </p:nvSpPr>
        <p:spPr/>
        <p:txBody>
          <a:bodyPr/>
          <a:lstStyle/>
          <a:p>
            <a:r>
              <a:rPr lang="en-US" dirty="0" err="1">
                <a:solidFill>
                  <a:schemeClr val="tx1"/>
                </a:solidFill>
                <a:hlinkClick r:id="rId3" action="ppaction://hlinksldjump">
                  <a:extLst>
                    <a:ext uri="{A12FA001-AC4F-418D-AE19-62706E023703}">
                      <ahyp:hlinkClr xmlns:ahyp="http://schemas.microsoft.com/office/drawing/2018/hyperlinkcolor" val="tx"/>
                    </a:ext>
                  </a:extLst>
                </a:hlinkClick>
              </a:rPr>
              <a:t>Co.dx</a:t>
            </a:r>
            <a:r>
              <a:rPr lang="en-US" dirty="0">
                <a:solidFill>
                  <a:schemeClr val="tx1"/>
                </a:solidFill>
                <a:hlinkClick r:id="rId3" action="ppaction://hlinksldjump">
                  <a:extLst>
                    <a:ext uri="{A12FA001-AC4F-418D-AE19-62706E023703}">
                      <ahyp:hlinkClr xmlns:ahyp="http://schemas.microsoft.com/office/drawing/2018/hyperlinkcolor" val="tx"/>
                    </a:ext>
                  </a:extLst>
                </a:hlinkClick>
              </a:rPr>
              <a:t> problem definition</a:t>
            </a:r>
            <a:endParaRPr lang="en-IN" dirty="0">
              <a:solidFill>
                <a:schemeClr val="tx1"/>
              </a:solidFill>
              <a:hlinkClick r:id="rId3" action="ppaction://hlinksldjump">
                <a:extLst>
                  <a:ext uri="{A12FA001-AC4F-418D-AE19-62706E023703}">
                    <ahyp:hlinkClr xmlns:ahyp="http://schemas.microsoft.com/office/drawing/2018/hyperlinkcolor" val="tx"/>
                  </a:ext>
                </a:extLst>
              </a:hlinkClick>
            </a:endParaRPr>
          </a:p>
        </p:txBody>
      </p:sp>
      <p:graphicFrame>
        <p:nvGraphicFramePr>
          <p:cNvPr id="6" name="Content Placeholder 5">
            <a:extLst>
              <a:ext uri="{FF2B5EF4-FFF2-40B4-BE49-F238E27FC236}">
                <a16:creationId xmlns:a16="http://schemas.microsoft.com/office/drawing/2014/main" id="{04C113F5-F9D9-4B14-9DAC-5B860498ADA4}"/>
              </a:ext>
            </a:extLst>
          </p:cNvPr>
          <p:cNvGraphicFramePr>
            <a:graphicFrameLocks noGrp="1"/>
          </p:cNvGraphicFramePr>
          <p:nvPr>
            <p:ph idx="1"/>
            <p:extLst>
              <p:ext uri="{D42A27DB-BD31-4B8C-83A1-F6EECF244321}">
                <p14:modId xmlns:p14="http://schemas.microsoft.com/office/powerpoint/2010/main" val="401057016"/>
              </p:ext>
            </p:extLst>
          </p:nvPr>
        </p:nvGraphicFramePr>
        <p:xfrm>
          <a:off x="479425" y="1645456"/>
          <a:ext cx="11233150" cy="40097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Slide Number Placeholder 2">
            <a:extLst>
              <a:ext uri="{FF2B5EF4-FFF2-40B4-BE49-F238E27FC236}">
                <a16:creationId xmlns:a16="http://schemas.microsoft.com/office/drawing/2014/main" id="{8056035F-BD6B-4031-9E46-241A9469A300}"/>
              </a:ext>
            </a:extLst>
          </p:cNvPr>
          <p:cNvSpPr>
            <a:spLocks noGrp="1"/>
          </p:cNvSpPr>
          <p:nvPr>
            <p:ph type="sldNum" sz="quarter" idx="4"/>
          </p:nvPr>
        </p:nvSpPr>
        <p:spPr/>
        <p:txBody>
          <a:bodyPr/>
          <a:lstStyle/>
          <a:p>
            <a:fld id="{3DD8A316-1690-4C62-9DF0-0D0BBB2020CF}" type="slidenum">
              <a:rPr lang="en-US" sz="900" smtClean="0"/>
              <a:pPr/>
              <a:t>24</a:t>
            </a:fld>
            <a:r>
              <a:rPr lang="en-US"/>
              <a:t> </a:t>
            </a:r>
          </a:p>
        </p:txBody>
      </p:sp>
      <p:sp>
        <p:nvSpPr>
          <p:cNvPr id="2" name="Footer Placeholder 1">
            <a:extLst>
              <a:ext uri="{FF2B5EF4-FFF2-40B4-BE49-F238E27FC236}">
                <a16:creationId xmlns:a16="http://schemas.microsoft.com/office/drawing/2014/main" id="{4038450F-6EB1-4159-A2EE-8D8556F2A811}"/>
              </a:ext>
            </a:extLst>
          </p:cNvPr>
          <p:cNvSpPr>
            <a:spLocks noGrp="1"/>
          </p:cNvSpPr>
          <p:nvPr>
            <p:ph type="ftr" sz="quarter" idx="3"/>
          </p:nvPr>
        </p:nvSpPr>
        <p:spPr/>
        <p:txBody>
          <a:bodyPr/>
          <a:lstStyle/>
          <a:p>
            <a:r>
              <a:rPr lang="en-US"/>
              <a:t>Proprietary and Confidential</a:t>
            </a:r>
          </a:p>
        </p:txBody>
      </p:sp>
    </p:spTree>
    <p:extLst>
      <p:ext uri="{BB962C8B-B14F-4D97-AF65-F5344CB8AC3E}">
        <p14:creationId xmlns:p14="http://schemas.microsoft.com/office/powerpoint/2010/main" val="4243960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A2D5CC58-B99E-4808-AE83-211B9DF733E4}"/>
              </a:ext>
            </a:extLst>
          </p:cNvPr>
          <p:cNvSpPr/>
          <p:nvPr/>
        </p:nvSpPr>
        <p:spPr>
          <a:xfrm>
            <a:off x="3209471" y="1380215"/>
            <a:ext cx="4415217" cy="3995428"/>
          </a:xfrm>
          <a:prstGeom prst="ellipse">
            <a:avLst/>
          </a:prstGeom>
          <a:solidFill>
            <a:schemeClr val="bg2"/>
          </a:solidFill>
          <a:ln w="2381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76200">
                <a:solidFill>
                  <a:schemeClr val="tx1"/>
                </a:solidFill>
              </a:ln>
            </a:endParaRPr>
          </a:p>
        </p:txBody>
      </p:sp>
      <p:sp>
        <p:nvSpPr>
          <p:cNvPr id="4" name="Title 3">
            <a:extLst>
              <a:ext uri="{FF2B5EF4-FFF2-40B4-BE49-F238E27FC236}">
                <a16:creationId xmlns:a16="http://schemas.microsoft.com/office/drawing/2014/main" id="{639378B0-9D32-4549-A635-4D49C1481796}"/>
              </a:ext>
            </a:extLst>
          </p:cNvPr>
          <p:cNvSpPr>
            <a:spLocks noGrp="1"/>
          </p:cNvSpPr>
          <p:nvPr>
            <p:ph type="title"/>
          </p:nvPr>
        </p:nvSpPr>
        <p:spPr/>
        <p:txBody>
          <a:bodyPr/>
          <a:lstStyle/>
          <a:p>
            <a:r>
              <a:rPr lang="en-US"/>
              <a:t>Next steps</a:t>
            </a:r>
            <a:endParaRPr lang="en-IN"/>
          </a:p>
        </p:txBody>
      </p:sp>
      <p:sp>
        <p:nvSpPr>
          <p:cNvPr id="3" name="Slide Number Placeholder 2">
            <a:extLst>
              <a:ext uri="{FF2B5EF4-FFF2-40B4-BE49-F238E27FC236}">
                <a16:creationId xmlns:a16="http://schemas.microsoft.com/office/drawing/2014/main" id="{4DC7205A-B4E9-45CE-9277-A36C8E4DE9C2}"/>
              </a:ext>
            </a:extLst>
          </p:cNvPr>
          <p:cNvSpPr>
            <a:spLocks noGrp="1"/>
          </p:cNvSpPr>
          <p:nvPr>
            <p:ph type="sldNum" sz="quarter" idx="4"/>
          </p:nvPr>
        </p:nvSpPr>
        <p:spPr/>
        <p:txBody>
          <a:bodyPr/>
          <a:lstStyle/>
          <a:p>
            <a:fld id="{3DD8A316-1690-4C62-9DF0-0D0BBB2020CF}" type="slidenum">
              <a:rPr lang="en-US" sz="900" smtClean="0"/>
              <a:pPr/>
              <a:t>25</a:t>
            </a:fld>
            <a:r>
              <a:rPr lang="en-US"/>
              <a:t> </a:t>
            </a:r>
          </a:p>
        </p:txBody>
      </p:sp>
      <p:sp>
        <p:nvSpPr>
          <p:cNvPr id="2" name="Footer Placeholder 1">
            <a:extLst>
              <a:ext uri="{FF2B5EF4-FFF2-40B4-BE49-F238E27FC236}">
                <a16:creationId xmlns:a16="http://schemas.microsoft.com/office/drawing/2014/main" id="{78C1996D-C555-4396-A510-63DCEAFFCDDB}"/>
              </a:ext>
            </a:extLst>
          </p:cNvPr>
          <p:cNvSpPr>
            <a:spLocks noGrp="1"/>
          </p:cNvSpPr>
          <p:nvPr>
            <p:ph type="ftr" sz="quarter" idx="3"/>
          </p:nvPr>
        </p:nvSpPr>
        <p:spPr/>
        <p:txBody>
          <a:bodyPr/>
          <a:lstStyle/>
          <a:p>
            <a:r>
              <a:rPr lang="en-US"/>
              <a:t>Proprietary and Confidential</a:t>
            </a:r>
          </a:p>
        </p:txBody>
      </p:sp>
      <p:sp>
        <p:nvSpPr>
          <p:cNvPr id="14" name="Oval 13">
            <a:extLst>
              <a:ext uri="{FF2B5EF4-FFF2-40B4-BE49-F238E27FC236}">
                <a16:creationId xmlns:a16="http://schemas.microsoft.com/office/drawing/2014/main" id="{048F8780-6E98-48B5-877E-BF8A4930C010}"/>
              </a:ext>
            </a:extLst>
          </p:cNvPr>
          <p:cNvSpPr/>
          <p:nvPr/>
        </p:nvSpPr>
        <p:spPr>
          <a:xfrm>
            <a:off x="4401351" y="2459602"/>
            <a:ext cx="2027583" cy="1845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Project Lifecycle</a:t>
            </a:r>
            <a:endParaRPr lang="en-IN" b="1"/>
          </a:p>
        </p:txBody>
      </p:sp>
      <p:sp>
        <p:nvSpPr>
          <p:cNvPr id="41" name="Rectangle 40">
            <a:extLst>
              <a:ext uri="{FF2B5EF4-FFF2-40B4-BE49-F238E27FC236}">
                <a16:creationId xmlns:a16="http://schemas.microsoft.com/office/drawing/2014/main" id="{EF56756A-6721-4F1C-B585-CBD00C3AD8E2}"/>
              </a:ext>
            </a:extLst>
          </p:cNvPr>
          <p:cNvSpPr/>
          <p:nvPr/>
        </p:nvSpPr>
        <p:spPr>
          <a:xfrm>
            <a:off x="6907993" y="3756717"/>
            <a:ext cx="738065" cy="2085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52D529BC-218F-4412-A723-57AF5F4D852F}"/>
              </a:ext>
            </a:extLst>
          </p:cNvPr>
          <p:cNvGrpSpPr/>
          <p:nvPr/>
        </p:nvGrpSpPr>
        <p:grpSpPr>
          <a:xfrm>
            <a:off x="3172057" y="2388360"/>
            <a:ext cx="422039" cy="424131"/>
            <a:chOff x="2892877" y="1988083"/>
            <a:chExt cx="607628" cy="596176"/>
          </a:xfrm>
        </p:grpSpPr>
        <p:sp>
          <p:nvSpPr>
            <p:cNvPr id="5" name="Oval 53">
              <a:extLst>
                <a:ext uri="{FF2B5EF4-FFF2-40B4-BE49-F238E27FC236}">
                  <a16:creationId xmlns:a16="http://schemas.microsoft.com/office/drawing/2014/main" id="{C14E3E8F-DE02-482A-9D90-F04D10AC4C88}"/>
                </a:ext>
              </a:extLst>
            </p:cNvPr>
            <p:cNvSpPr/>
            <p:nvPr/>
          </p:nvSpPr>
          <p:spPr>
            <a:xfrm>
              <a:off x="2892877" y="1988083"/>
              <a:ext cx="607628" cy="596176"/>
            </a:xfrm>
            <a:prstGeom prst="ellipse">
              <a:avLst/>
            </a:prstGeom>
            <a:solidFill>
              <a:schemeClr val="bg2"/>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Oval 53">
              <a:extLst>
                <a:ext uri="{FF2B5EF4-FFF2-40B4-BE49-F238E27FC236}">
                  <a16:creationId xmlns:a16="http://schemas.microsoft.com/office/drawing/2014/main" id="{37026816-E8CD-4E24-BFB5-85E2FBBEC67B}"/>
                </a:ext>
              </a:extLst>
            </p:cNvPr>
            <p:cNvSpPr/>
            <p:nvPr/>
          </p:nvSpPr>
          <p:spPr>
            <a:xfrm>
              <a:off x="3018971" y="2078823"/>
              <a:ext cx="365324" cy="403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0" name="TextBox 79">
            <a:extLst>
              <a:ext uri="{FF2B5EF4-FFF2-40B4-BE49-F238E27FC236}">
                <a16:creationId xmlns:a16="http://schemas.microsoft.com/office/drawing/2014/main" id="{CEDB4AB1-8584-4B6D-A14C-BF7AAB3BBA7B}"/>
              </a:ext>
            </a:extLst>
          </p:cNvPr>
          <p:cNvSpPr txBox="1"/>
          <p:nvPr/>
        </p:nvSpPr>
        <p:spPr>
          <a:xfrm>
            <a:off x="1660517" y="1843578"/>
            <a:ext cx="1491972" cy="646331"/>
          </a:xfrm>
          <a:prstGeom prst="rect">
            <a:avLst/>
          </a:prstGeom>
          <a:noFill/>
        </p:spPr>
        <p:txBody>
          <a:bodyPr wrap="square" rtlCol="0">
            <a:spAutoFit/>
          </a:bodyPr>
          <a:lstStyle/>
          <a:p>
            <a:r>
              <a:rPr lang="en-US"/>
              <a:t>Solution</a:t>
            </a:r>
          </a:p>
          <a:p>
            <a:r>
              <a:rPr lang="en-US"/>
              <a:t>Approach</a:t>
            </a:r>
            <a:endParaRPr lang="en-IN"/>
          </a:p>
        </p:txBody>
      </p:sp>
      <p:sp>
        <p:nvSpPr>
          <p:cNvPr id="84" name="TextBox 83">
            <a:extLst>
              <a:ext uri="{FF2B5EF4-FFF2-40B4-BE49-F238E27FC236}">
                <a16:creationId xmlns:a16="http://schemas.microsoft.com/office/drawing/2014/main" id="{9668AB74-D4AE-4334-A831-70D5B8F4E79A}"/>
              </a:ext>
            </a:extLst>
          </p:cNvPr>
          <p:cNvSpPr txBox="1"/>
          <p:nvPr/>
        </p:nvSpPr>
        <p:spPr>
          <a:xfrm>
            <a:off x="1896592" y="4875254"/>
            <a:ext cx="1491972" cy="461665"/>
          </a:xfrm>
          <a:prstGeom prst="rect">
            <a:avLst/>
          </a:prstGeom>
          <a:noFill/>
        </p:spPr>
        <p:txBody>
          <a:bodyPr wrap="square" rtlCol="0">
            <a:spAutoFit/>
          </a:bodyPr>
          <a:lstStyle/>
          <a:p>
            <a:pPr marL="171450" indent="-171450">
              <a:buFont typeface="Arial" panose="020B0604020202020204" pitchFamily="34" charset="0"/>
              <a:buChar char="•"/>
            </a:pPr>
            <a:r>
              <a:rPr lang="en-US" sz="1200">
                <a:latin typeface="Open Sans" panose="020B0606030504020204" pitchFamily="34" charset="0"/>
                <a:ea typeface="Open Sans" panose="020B0606030504020204" pitchFamily="34" charset="0"/>
                <a:cs typeface="Open Sans" panose="020B0606030504020204" pitchFamily="34" charset="0"/>
              </a:rPr>
              <a:t>Data Collection</a:t>
            </a:r>
          </a:p>
          <a:p>
            <a:pPr marL="171450" indent="-171450">
              <a:buFont typeface="Arial" panose="020B0604020202020204" pitchFamily="34" charset="0"/>
              <a:buChar char="•"/>
            </a:pPr>
            <a:r>
              <a:rPr lang="en-US" sz="1200">
                <a:latin typeface="Open Sans" panose="020B0606030504020204" pitchFamily="34" charset="0"/>
                <a:ea typeface="Open Sans" panose="020B0606030504020204" pitchFamily="34" charset="0"/>
                <a:cs typeface="Open Sans" panose="020B0606030504020204" pitchFamily="34" charset="0"/>
              </a:rPr>
              <a:t>Data Cleaning</a:t>
            </a:r>
            <a:endParaRPr lang="en-IN" sz="1200">
              <a:latin typeface="Open Sans" panose="020B0606030504020204" pitchFamily="34" charset="0"/>
              <a:ea typeface="Open Sans" panose="020B0606030504020204" pitchFamily="34" charset="0"/>
              <a:cs typeface="Open Sans" panose="020B0606030504020204" pitchFamily="34" charset="0"/>
            </a:endParaRPr>
          </a:p>
        </p:txBody>
      </p:sp>
      <p:sp>
        <p:nvSpPr>
          <p:cNvPr id="85" name="TextBox 84">
            <a:extLst>
              <a:ext uri="{FF2B5EF4-FFF2-40B4-BE49-F238E27FC236}">
                <a16:creationId xmlns:a16="http://schemas.microsoft.com/office/drawing/2014/main" id="{13E814C5-4BC2-4F94-B569-7F48C2D8E348}"/>
              </a:ext>
            </a:extLst>
          </p:cNvPr>
          <p:cNvSpPr txBox="1"/>
          <p:nvPr/>
        </p:nvSpPr>
        <p:spPr>
          <a:xfrm>
            <a:off x="1450327" y="2284356"/>
            <a:ext cx="1728595" cy="646331"/>
          </a:xfrm>
          <a:prstGeom prst="rect">
            <a:avLst/>
          </a:prstGeom>
          <a:noFill/>
        </p:spPr>
        <p:txBody>
          <a:bodyPr wrap="square" rtlCol="0">
            <a:spAutoFit/>
          </a:bodyPr>
          <a:lstStyle/>
          <a:p>
            <a:endParaRPr lang="en-US" sz="1200">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200">
                <a:latin typeface="Open Sans" panose="020B0606030504020204" pitchFamily="34" charset="0"/>
                <a:ea typeface="Open Sans" panose="020B0606030504020204" pitchFamily="34" charset="0"/>
                <a:cs typeface="Open Sans" panose="020B0606030504020204" pitchFamily="34" charset="0"/>
              </a:rPr>
              <a:t>Perform EDA</a:t>
            </a:r>
          </a:p>
          <a:p>
            <a:pPr marL="171450" indent="-171450">
              <a:buFont typeface="Arial" panose="020B0604020202020204" pitchFamily="34" charset="0"/>
              <a:buChar char="•"/>
            </a:pPr>
            <a:r>
              <a:rPr lang="en-US" sz="1200">
                <a:latin typeface="Open Sans" panose="020B0606030504020204" pitchFamily="34" charset="0"/>
                <a:ea typeface="Open Sans" panose="020B0606030504020204" pitchFamily="34" charset="0"/>
                <a:cs typeface="Open Sans" panose="020B0606030504020204" pitchFamily="34" charset="0"/>
              </a:rPr>
              <a:t>Hypothesis Testing</a:t>
            </a:r>
          </a:p>
        </p:txBody>
      </p:sp>
      <p:sp>
        <p:nvSpPr>
          <p:cNvPr id="79" name="TextBox 78">
            <a:extLst>
              <a:ext uri="{FF2B5EF4-FFF2-40B4-BE49-F238E27FC236}">
                <a16:creationId xmlns:a16="http://schemas.microsoft.com/office/drawing/2014/main" id="{80A08356-9B9D-44ED-928B-DC42E79E69AB}"/>
              </a:ext>
            </a:extLst>
          </p:cNvPr>
          <p:cNvSpPr txBox="1"/>
          <p:nvPr/>
        </p:nvSpPr>
        <p:spPr>
          <a:xfrm>
            <a:off x="2545277" y="4555959"/>
            <a:ext cx="764451" cy="369332"/>
          </a:xfrm>
          <a:prstGeom prst="rect">
            <a:avLst/>
          </a:prstGeom>
          <a:noFill/>
        </p:spPr>
        <p:txBody>
          <a:bodyPr wrap="square" rtlCol="0">
            <a:spAutoFit/>
          </a:bodyPr>
          <a:lstStyle/>
          <a:p>
            <a:r>
              <a:rPr lang="en-US"/>
              <a:t>Data</a:t>
            </a:r>
            <a:endParaRPr lang="en-IN"/>
          </a:p>
        </p:txBody>
      </p:sp>
      <p:grpSp>
        <p:nvGrpSpPr>
          <p:cNvPr id="40" name="Group 39">
            <a:extLst>
              <a:ext uri="{FF2B5EF4-FFF2-40B4-BE49-F238E27FC236}">
                <a16:creationId xmlns:a16="http://schemas.microsoft.com/office/drawing/2014/main" id="{C575A043-77BA-4ABF-8715-B4EEEC43AA80}"/>
              </a:ext>
            </a:extLst>
          </p:cNvPr>
          <p:cNvGrpSpPr/>
          <p:nvPr/>
        </p:nvGrpSpPr>
        <p:grpSpPr>
          <a:xfrm>
            <a:off x="3454995" y="4372223"/>
            <a:ext cx="422039" cy="424131"/>
            <a:chOff x="2892877" y="1988083"/>
            <a:chExt cx="607628" cy="596176"/>
          </a:xfrm>
        </p:grpSpPr>
        <p:sp>
          <p:nvSpPr>
            <p:cNvPr id="42" name="Oval 53">
              <a:extLst>
                <a:ext uri="{FF2B5EF4-FFF2-40B4-BE49-F238E27FC236}">
                  <a16:creationId xmlns:a16="http://schemas.microsoft.com/office/drawing/2014/main" id="{98B5E410-1407-43E1-9647-7BD5B547AF9D}"/>
                </a:ext>
              </a:extLst>
            </p:cNvPr>
            <p:cNvSpPr/>
            <p:nvPr/>
          </p:nvSpPr>
          <p:spPr>
            <a:xfrm>
              <a:off x="2892877" y="1988083"/>
              <a:ext cx="607628" cy="596176"/>
            </a:xfrm>
            <a:prstGeom prst="ellipse">
              <a:avLst/>
            </a:prstGeom>
            <a:solidFill>
              <a:schemeClr val="bg2"/>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53">
              <a:extLst>
                <a:ext uri="{FF2B5EF4-FFF2-40B4-BE49-F238E27FC236}">
                  <a16:creationId xmlns:a16="http://schemas.microsoft.com/office/drawing/2014/main" id="{CD770B4E-6FB2-4B77-9553-DF1B69156B09}"/>
                </a:ext>
              </a:extLst>
            </p:cNvPr>
            <p:cNvSpPr/>
            <p:nvPr/>
          </p:nvSpPr>
          <p:spPr>
            <a:xfrm>
              <a:off x="3018971" y="2078823"/>
              <a:ext cx="365324" cy="403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1" name="TextBox 80">
            <a:extLst>
              <a:ext uri="{FF2B5EF4-FFF2-40B4-BE49-F238E27FC236}">
                <a16:creationId xmlns:a16="http://schemas.microsoft.com/office/drawing/2014/main" id="{DC3210A3-4B52-423C-AA35-EE4CC52D73FC}"/>
              </a:ext>
            </a:extLst>
          </p:cNvPr>
          <p:cNvSpPr txBox="1"/>
          <p:nvPr/>
        </p:nvSpPr>
        <p:spPr>
          <a:xfrm>
            <a:off x="4501165" y="665951"/>
            <a:ext cx="2133160" cy="369332"/>
          </a:xfrm>
          <a:prstGeom prst="rect">
            <a:avLst/>
          </a:prstGeom>
          <a:noFill/>
        </p:spPr>
        <p:txBody>
          <a:bodyPr wrap="square" rtlCol="0">
            <a:spAutoFit/>
          </a:bodyPr>
          <a:lstStyle/>
          <a:p>
            <a:r>
              <a:rPr lang="en-US"/>
              <a:t>Implementation</a:t>
            </a:r>
            <a:endParaRPr lang="en-IN"/>
          </a:p>
        </p:txBody>
      </p:sp>
      <p:grpSp>
        <p:nvGrpSpPr>
          <p:cNvPr id="44" name="Group 43">
            <a:extLst>
              <a:ext uri="{FF2B5EF4-FFF2-40B4-BE49-F238E27FC236}">
                <a16:creationId xmlns:a16="http://schemas.microsoft.com/office/drawing/2014/main" id="{77B95A83-D670-4CB2-9DEB-6F73F968A926}"/>
              </a:ext>
            </a:extLst>
          </p:cNvPr>
          <p:cNvGrpSpPr/>
          <p:nvPr/>
        </p:nvGrpSpPr>
        <p:grpSpPr>
          <a:xfrm>
            <a:off x="5204122" y="1121902"/>
            <a:ext cx="422039" cy="424131"/>
            <a:chOff x="2892877" y="1988083"/>
            <a:chExt cx="607628" cy="596176"/>
          </a:xfrm>
        </p:grpSpPr>
        <p:sp>
          <p:nvSpPr>
            <p:cNvPr id="45" name="Oval 53">
              <a:extLst>
                <a:ext uri="{FF2B5EF4-FFF2-40B4-BE49-F238E27FC236}">
                  <a16:creationId xmlns:a16="http://schemas.microsoft.com/office/drawing/2014/main" id="{A811D48E-04AC-431E-B519-AF21C3A50345}"/>
                </a:ext>
              </a:extLst>
            </p:cNvPr>
            <p:cNvSpPr/>
            <p:nvPr/>
          </p:nvSpPr>
          <p:spPr>
            <a:xfrm>
              <a:off x="2892877" y="1988083"/>
              <a:ext cx="607628" cy="596176"/>
            </a:xfrm>
            <a:prstGeom prst="ellipse">
              <a:avLst/>
            </a:prstGeom>
            <a:solidFill>
              <a:schemeClr val="bg2"/>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53">
              <a:extLst>
                <a:ext uri="{FF2B5EF4-FFF2-40B4-BE49-F238E27FC236}">
                  <a16:creationId xmlns:a16="http://schemas.microsoft.com/office/drawing/2014/main" id="{DB367EFC-DE47-4ACA-AC8E-D3132FCD3FDF}"/>
                </a:ext>
              </a:extLst>
            </p:cNvPr>
            <p:cNvSpPr/>
            <p:nvPr/>
          </p:nvSpPr>
          <p:spPr>
            <a:xfrm>
              <a:off x="3018971" y="2078823"/>
              <a:ext cx="365324" cy="403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2" name="TextBox 81">
            <a:extLst>
              <a:ext uri="{FF2B5EF4-FFF2-40B4-BE49-F238E27FC236}">
                <a16:creationId xmlns:a16="http://schemas.microsoft.com/office/drawing/2014/main" id="{624286CD-6C70-4E50-A618-3E00D7A312AD}"/>
              </a:ext>
            </a:extLst>
          </p:cNvPr>
          <p:cNvSpPr txBox="1"/>
          <p:nvPr/>
        </p:nvSpPr>
        <p:spPr>
          <a:xfrm>
            <a:off x="7826564" y="2590058"/>
            <a:ext cx="1491972" cy="369332"/>
          </a:xfrm>
          <a:prstGeom prst="rect">
            <a:avLst/>
          </a:prstGeom>
          <a:noFill/>
        </p:spPr>
        <p:txBody>
          <a:bodyPr wrap="square" rtlCol="0">
            <a:spAutoFit/>
          </a:bodyPr>
          <a:lstStyle/>
          <a:p>
            <a:r>
              <a:rPr lang="en-US"/>
              <a:t>Product</a:t>
            </a:r>
            <a:endParaRPr lang="en-IN"/>
          </a:p>
        </p:txBody>
      </p:sp>
      <p:sp>
        <p:nvSpPr>
          <p:cNvPr id="83" name="TextBox 82">
            <a:extLst>
              <a:ext uri="{FF2B5EF4-FFF2-40B4-BE49-F238E27FC236}">
                <a16:creationId xmlns:a16="http://schemas.microsoft.com/office/drawing/2014/main" id="{4EE7C356-001A-4007-9218-2DEE137B7519}"/>
              </a:ext>
            </a:extLst>
          </p:cNvPr>
          <p:cNvSpPr txBox="1"/>
          <p:nvPr/>
        </p:nvSpPr>
        <p:spPr>
          <a:xfrm>
            <a:off x="9872249" y="3620307"/>
            <a:ext cx="1847124" cy="369332"/>
          </a:xfrm>
          <a:prstGeom prst="rect">
            <a:avLst/>
          </a:prstGeom>
          <a:noFill/>
        </p:spPr>
        <p:txBody>
          <a:bodyPr wrap="square" rtlCol="0">
            <a:spAutoFit/>
          </a:bodyPr>
          <a:lstStyle/>
          <a:p>
            <a:r>
              <a:rPr lang="en-US"/>
              <a:t>Consumption</a:t>
            </a:r>
            <a:endParaRPr lang="en-IN"/>
          </a:p>
        </p:txBody>
      </p:sp>
      <p:grpSp>
        <p:nvGrpSpPr>
          <p:cNvPr id="53" name="Group 52">
            <a:extLst>
              <a:ext uri="{FF2B5EF4-FFF2-40B4-BE49-F238E27FC236}">
                <a16:creationId xmlns:a16="http://schemas.microsoft.com/office/drawing/2014/main" id="{B43B2425-D15C-40D4-9BF8-391935BC41CB}"/>
              </a:ext>
            </a:extLst>
          </p:cNvPr>
          <p:cNvGrpSpPr/>
          <p:nvPr/>
        </p:nvGrpSpPr>
        <p:grpSpPr>
          <a:xfrm>
            <a:off x="10489271" y="4106611"/>
            <a:ext cx="422039" cy="424131"/>
            <a:chOff x="2892877" y="1988083"/>
            <a:chExt cx="607628" cy="596176"/>
          </a:xfrm>
        </p:grpSpPr>
        <p:sp>
          <p:nvSpPr>
            <p:cNvPr id="54" name="Oval 53">
              <a:extLst>
                <a:ext uri="{FF2B5EF4-FFF2-40B4-BE49-F238E27FC236}">
                  <a16:creationId xmlns:a16="http://schemas.microsoft.com/office/drawing/2014/main" id="{DA68B01D-FD75-4A3B-96A1-64AFFFAEF07D}"/>
                </a:ext>
              </a:extLst>
            </p:cNvPr>
            <p:cNvSpPr/>
            <p:nvPr/>
          </p:nvSpPr>
          <p:spPr>
            <a:xfrm>
              <a:off x="2892877" y="1988083"/>
              <a:ext cx="607628" cy="596176"/>
            </a:xfrm>
            <a:prstGeom prst="ellipse">
              <a:avLst/>
            </a:prstGeom>
            <a:solidFill>
              <a:schemeClr val="bg2"/>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Oval 53">
              <a:extLst>
                <a:ext uri="{FF2B5EF4-FFF2-40B4-BE49-F238E27FC236}">
                  <a16:creationId xmlns:a16="http://schemas.microsoft.com/office/drawing/2014/main" id="{0D7E10D6-CC6A-40FC-9409-2D3492912912}"/>
                </a:ext>
              </a:extLst>
            </p:cNvPr>
            <p:cNvSpPr/>
            <p:nvPr/>
          </p:nvSpPr>
          <p:spPr>
            <a:xfrm>
              <a:off x="3018971" y="2078823"/>
              <a:ext cx="365324" cy="403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Oval 38">
            <a:extLst>
              <a:ext uri="{FF2B5EF4-FFF2-40B4-BE49-F238E27FC236}">
                <a16:creationId xmlns:a16="http://schemas.microsoft.com/office/drawing/2014/main" id="{FF1965AF-9CE8-4B75-A27C-39315C3F0447}"/>
              </a:ext>
            </a:extLst>
          </p:cNvPr>
          <p:cNvSpPr/>
          <p:nvPr/>
        </p:nvSpPr>
        <p:spPr>
          <a:xfrm>
            <a:off x="5249443" y="4243042"/>
            <a:ext cx="2027583" cy="138226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Oval 51">
            <a:extLst>
              <a:ext uri="{FF2B5EF4-FFF2-40B4-BE49-F238E27FC236}">
                <a16:creationId xmlns:a16="http://schemas.microsoft.com/office/drawing/2014/main" id="{38601E88-781E-425A-8B6F-68E39FB4F16E}"/>
              </a:ext>
            </a:extLst>
          </p:cNvPr>
          <p:cNvSpPr/>
          <p:nvPr/>
        </p:nvSpPr>
        <p:spPr>
          <a:xfrm>
            <a:off x="6589886" y="3270768"/>
            <a:ext cx="1204536" cy="138226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E7E977FD-B8F6-480E-A4B4-8B0348B04973}"/>
              </a:ext>
            </a:extLst>
          </p:cNvPr>
          <p:cNvSpPr txBox="1"/>
          <p:nvPr/>
        </p:nvSpPr>
        <p:spPr>
          <a:xfrm>
            <a:off x="4239790" y="5605821"/>
            <a:ext cx="3087579" cy="369332"/>
          </a:xfrm>
          <a:prstGeom prst="rect">
            <a:avLst/>
          </a:prstGeom>
          <a:noFill/>
        </p:spPr>
        <p:txBody>
          <a:bodyPr wrap="square" rtlCol="0">
            <a:spAutoFit/>
          </a:bodyPr>
          <a:lstStyle/>
          <a:p>
            <a:r>
              <a:rPr lang="en-US"/>
              <a:t>Business Understanding</a:t>
            </a:r>
            <a:endParaRPr lang="en-IN"/>
          </a:p>
        </p:txBody>
      </p:sp>
      <p:pic>
        <p:nvPicPr>
          <p:cNvPr id="7" name="Graphic 6" descr="Marker with solid fill">
            <a:extLst>
              <a:ext uri="{FF2B5EF4-FFF2-40B4-BE49-F238E27FC236}">
                <a16:creationId xmlns:a16="http://schemas.microsoft.com/office/drawing/2014/main" id="{173521AF-ECCD-478D-9B33-2B0B312FD2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8384" y="4626600"/>
            <a:ext cx="709799" cy="610926"/>
          </a:xfrm>
          <a:prstGeom prst="rect">
            <a:avLst/>
          </a:prstGeom>
        </p:spPr>
      </p:pic>
      <p:grpSp>
        <p:nvGrpSpPr>
          <p:cNvPr id="56" name="Group 55">
            <a:extLst>
              <a:ext uri="{FF2B5EF4-FFF2-40B4-BE49-F238E27FC236}">
                <a16:creationId xmlns:a16="http://schemas.microsoft.com/office/drawing/2014/main" id="{422CCCD7-546D-487D-A70B-19A6622F781A}"/>
              </a:ext>
            </a:extLst>
          </p:cNvPr>
          <p:cNvGrpSpPr/>
          <p:nvPr/>
        </p:nvGrpSpPr>
        <p:grpSpPr>
          <a:xfrm>
            <a:off x="5296927" y="5195309"/>
            <a:ext cx="422039" cy="424131"/>
            <a:chOff x="2892877" y="1988083"/>
            <a:chExt cx="607628" cy="596176"/>
          </a:xfrm>
        </p:grpSpPr>
        <p:sp>
          <p:nvSpPr>
            <p:cNvPr id="70" name="Oval 53">
              <a:extLst>
                <a:ext uri="{FF2B5EF4-FFF2-40B4-BE49-F238E27FC236}">
                  <a16:creationId xmlns:a16="http://schemas.microsoft.com/office/drawing/2014/main" id="{0C5DC3EF-67AB-41EB-B429-20884C739312}"/>
                </a:ext>
              </a:extLst>
            </p:cNvPr>
            <p:cNvSpPr/>
            <p:nvPr/>
          </p:nvSpPr>
          <p:spPr>
            <a:xfrm>
              <a:off x="2892877" y="1988083"/>
              <a:ext cx="607628" cy="596176"/>
            </a:xfrm>
            <a:prstGeom prst="ellipse">
              <a:avLst/>
            </a:prstGeom>
            <a:solidFill>
              <a:schemeClr val="bg2"/>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Oval 53">
              <a:extLst>
                <a:ext uri="{FF2B5EF4-FFF2-40B4-BE49-F238E27FC236}">
                  <a16:creationId xmlns:a16="http://schemas.microsoft.com/office/drawing/2014/main" id="{14615F66-4C04-4D21-90C1-5FAABA6E4454}"/>
                </a:ext>
              </a:extLst>
            </p:cNvPr>
            <p:cNvSpPr/>
            <p:nvPr/>
          </p:nvSpPr>
          <p:spPr>
            <a:xfrm>
              <a:off x="3018971" y="2078823"/>
              <a:ext cx="365324" cy="403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8" name="TextBox 57">
            <a:extLst>
              <a:ext uri="{FF2B5EF4-FFF2-40B4-BE49-F238E27FC236}">
                <a16:creationId xmlns:a16="http://schemas.microsoft.com/office/drawing/2014/main" id="{15122F66-4F0F-4AD7-A00E-3BC0A199FBC6}"/>
              </a:ext>
            </a:extLst>
          </p:cNvPr>
          <p:cNvSpPr txBox="1"/>
          <p:nvPr/>
        </p:nvSpPr>
        <p:spPr>
          <a:xfrm>
            <a:off x="6497899" y="694086"/>
            <a:ext cx="1164142" cy="461665"/>
          </a:xfrm>
          <a:prstGeom prst="rect">
            <a:avLst/>
          </a:prstGeom>
          <a:noFill/>
        </p:spPr>
        <p:txBody>
          <a:bodyPr wrap="square">
            <a:spAutoFit/>
          </a:bodyPr>
          <a:lstStyle/>
          <a:p>
            <a:pPr marL="171450" indent="-171450">
              <a:buFont typeface="Arial" panose="020B0604020202020204" pitchFamily="34" charset="0"/>
              <a:buChar char="•"/>
            </a:pPr>
            <a:r>
              <a:rPr lang="en-US" sz="1200">
                <a:latin typeface="Open Sans" panose="020B0606030504020204" pitchFamily="34" charset="0"/>
                <a:ea typeface="Open Sans" panose="020B0606030504020204" pitchFamily="34" charset="0"/>
                <a:cs typeface="Open Sans" panose="020B0606030504020204" pitchFamily="34" charset="0"/>
              </a:rPr>
              <a:t>Modelling</a:t>
            </a:r>
          </a:p>
          <a:p>
            <a:pPr marL="171450" indent="-171450">
              <a:buFont typeface="Arial" panose="020B0604020202020204" pitchFamily="34" charset="0"/>
              <a:buChar char="•"/>
            </a:pPr>
            <a:r>
              <a:rPr lang="en-US" sz="1200">
                <a:latin typeface="Open Sans" panose="020B0606030504020204" pitchFamily="34" charset="0"/>
                <a:ea typeface="Open Sans" panose="020B0606030504020204" pitchFamily="34" charset="0"/>
                <a:cs typeface="Open Sans" panose="020B0606030504020204" pitchFamily="34" charset="0"/>
              </a:rPr>
              <a:t>Validation</a:t>
            </a:r>
          </a:p>
        </p:txBody>
      </p:sp>
      <p:sp>
        <p:nvSpPr>
          <p:cNvPr id="37" name="Arc 36">
            <a:extLst>
              <a:ext uri="{FF2B5EF4-FFF2-40B4-BE49-F238E27FC236}">
                <a16:creationId xmlns:a16="http://schemas.microsoft.com/office/drawing/2014/main" id="{D024213E-CFB1-46E4-ABC2-A5C39FE22626}"/>
              </a:ext>
            </a:extLst>
          </p:cNvPr>
          <p:cNvSpPr/>
          <p:nvPr/>
        </p:nvSpPr>
        <p:spPr>
          <a:xfrm rot="15298550" flipH="1">
            <a:off x="7808456" y="769970"/>
            <a:ext cx="3662116" cy="4085043"/>
          </a:xfrm>
          <a:prstGeom prst="arc">
            <a:avLst>
              <a:gd name="adj1" fmla="val 16200000"/>
              <a:gd name="adj2" fmla="val 840588"/>
            </a:avLst>
          </a:prstGeom>
          <a:ln w="2381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47" name="Group 46">
            <a:extLst>
              <a:ext uri="{FF2B5EF4-FFF2-40B4-BE49-F238E27FC236}">
                <a16:creationId xmlns:a16="http://schemas.microsoft.com/office/drawing/2014/main" id="{A1E5129D-4C09-455C-9BBB-3A5468AEAA2D}"/>
              </a:ext>
            </a:extLst>
          </p:cNvPr>
          <p:cNvGrpSpPr/>
          <p:nvPr/>
        </p:nvGrpSpPr>
        <p:grpSpPr>
          <a:xfrm>
            <a:off x="7430239" y="3011210"/>
            <a:ext cx="410268" cy="417790"/>
            <a:chOff x="2892878" y="1994148"/>
            <a:chExt cx="590682" cy="590111"/>
          </a:xfrm>
        </p:grpSpPr>
        <p:sp>
          <p:nvSpPr>
            <p:cNvPr id="50" name="Oval 53">
              <a:extLst>
                <a:ext uri="{FF2B5EF4-FFF2-40B4-BE49-F238E27FC236}">
                  <a16:creationId xmlns:a16="http://schemas.microsoft.com/office/drawing/2014/main" id="{795C71C0-7D58-46F5-8AAB-068AC4B50C64}"/>
                </a:ext>
              </a:extLst>
            </p:cNvPr>
            <p:cNvSpPr/>
            <p:nvPr/>
          </p:nvSpPr>
          <p:spPr>
            <a:xfrm>
              <a:off x="2892878" y="1994148"/>
              <a:ext cx="590682" cy="590111"/>
            </a:xfrm>
            <a:prstGeom prst="ellipse">
              <a:avLst/>
            </a:prstGeom>
            <a:solidFill>
              <a:schemeClr val="bg2"/>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Oval 53">
              <a:extLst>
                <a:ext uri="{FF2B5EF4-FFF2-40B4-BE49-F238E27FC236}">
                  <a16:creationId xmlns:a16="http://schemas.microsoft.com/office/drawing/2014/main" id="{76F7E44F-0969-4132-A619-17E138CE6D7C}"/>
                </a:ext>
              </a:extLst>
            </p:cNvPr>
            <p:cNvSpPr/>
            <p:nvPr/>
          </p:nvSpPr>
          <p:spPr>
            <a:xfrm>
              <a:off x="3018971" y="2078823"/>
              <a:ext cx="365324" cy="403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03582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4" grpId="0"/>
      <p:bldP spid="85" grpId="0"/>
      <p:bldP spid="79" grpId="0"/>
      <p:bldP spid="81" grpId="0"/>
      <p:bldP spid="82" grpId="0"/>
      <p:bldP spid="83" grpId="0"/>
      <p:bldP spid="49" grpId="0"/>
      <p:bldP spid="58"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5E25CFB-D518-49B9-8324-F157FF4108C1}"/>
              </a:ext>
            </a:extLst>
          </p:cNvPr>
          <p:cNvSpPr>
            <a:spLocks noGrp="1"/>
          </p:cNvSpPr>
          <p:nvPr>
            <p:ph type="title"/>
          </p:nvPr>
        </p:nvSpPr>
        <p:spPr/>
        <p:txBody>
          <a:bodyPr>
            <a:normAutofit/>
          </a:bodyPr>
          <a:lstStyle/>
          <a:p>
            <a:r>
              <a:rPr lang="en-US" sz="3200"/>
              <a:t>QUESTIONS ?</a:t>
            </a:r>
          </a:p>
        </p:txBody>
      </p:sp>
      <p:sp>
        <p:nvSpPr>
          <p:cNvPr id="5" name="Footer Placeholder 4">
            <a:extLst>
              <a:ext uri="{FF2B5EF4-FFF2-40B4-BE49-F238E27FC236}">
                <a16:creationId xmlns:a16="http://schemas.microsoft.com/office/drawing/2014/main" id="{8FF49606-8944-4B2F-9268-BD8B3FF1A427}"/>
              </a:ext>
            </a:extLst>
          </p:cNvPr>
          <p:cNvSpPr>
            <a:spLocks noGrp="1"/>
          </p:cNvSpPr>
          <p:nvPr>
            <p:ph type="ftr" sz="quarter" idx="3"/>
          </p:nvPr>
        </p:nvSpPr>
        <p:spPr/>
        <p:txBody>
          <a:bodyPr>
            <a:normAutofit/>
          </a:bodyPr>
          <a:lstStyle/>
          <a:p>
            <a:pPr>
              <a:spcAft>
                <a:spcPts val="600"/>
              </a:spcAft>
            </a:pPr>
            <a:r>
              <a:rPr lang="en-US"/>
              <a:t>Proprietary and Confidential</a:t>
            </a:r>
          </a:p>
        </p:txBody>
      </p:sp>
      <p:sp>
        <p:nvSpPr>
          <p:cNvPr id="4" name="Slide Number Placeholder 3">
            <a:extLst>
              <a:ext uri="{FF2B5EF4-FFF2-40B4-BE49-F238E27FC236}">
                <a16:creationId xmlns:a16="http://schemas.microsoft.com/office/drawing/2014/main" id="{B45D7523-C4DB-46A6-B371-495C372604C1}"/>
              </a:ext>
            </a:extLst>
          </p:cNvPr>
          <p:cNvSpPr>
            <a:spLocks noGrp="1"/>
          </p:cNvSpPr>
          <p:nvPr>
            <p:ph type="sldNum" sz="quarter" idx="4"/>
          </p:nvPr>
        </p:nvSpPr>
        <p:spPr/>
        <p:txBody>
          <a:bodyPr anchor="b">
            <a:normAutofit/>
          </a:bodyPr>
          <a:lstStyle/>
          <a:p>
            <a:pPr>
              <a:spcAft>
                <a:spcPts val="600"/>
              </a:spcAft>
            </a:pPr>
            <a:fld id="{3DD8A316-1690-4C62-9DF0-0D0BBB2020CF}" type="slidenum">
              <a:rPr lang="en-US" smtClean="0"/>
              <a:pPr>
                <a:spcAft>
                  <a:spcPts val="600"/>
                </a:spcAft>
              </a:pPr>
              <a:t>26</a:t>
            </a:fld>
            <a:r>
              <a:rPr lang="en-US"/>
              <a:t> </a:t>
            </a:r>
          </a:p>
        </p:txBody>
      </p:sp>
    </p:spTree>
    <p:extLst>
      <p:ext uri="{BB962C8B-B14F-4D97-AF65-F5344CB8AC3E}">
        <p14:creationId xmlns:p14="http://schemas.microsoft.com/office/powerpoint/2010/main" val="3592006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E8444B-BC12-470A-97B3-7B619905DAF5}"/>
              </a:ext>
            </a:extLst>
          </p:cNvPr>
          <p:cNvSpPr>
            <a:spLocks noGrp="1"/>
          </p:cNvSpPr>
          <p:nvPr>
            <p:ph type="ctrTitle"/>
          </p:nvPr>
        </p:nvSpPr>
        <p:spPr/>
        <p:txBody>
          <a:bodyPr/>
          <a:lstStyle/>
          <a:p>
            <a:r>
              <a:rPr lang="en-IN">
                <a:latin typeface="Montserrat"/>
              </a:rPr>
              <a:t>THANK YOU</a:t>
            </a:r>
            <a:endParaRPr lang="en-IN"/>
          </a:p>
        </p:txBody>
      </p:sp>
      <p:sp>
        <p:nvSpPr>
          <p:cNvPr id="3" name="Slide Number Placeholder 2">
            <a:extLst>
              <a:ext uri="{FF2B5EF4-FFF2-40B4-BE49-F238E27FC236}">
                <a16:creationId xmlns:a16="http://schemas.microsoft.com/office/drawing/2014/main" id="{65784F18-5464-4797-BF2F-AA25A703F868}"/>
              </a:ext>
            </a:extLst>
          </p:cNvPr>
          <p:cNvSpPr>
            <a:spLocks noGrp="1"/>
          </p:cNvSpPr>
          <p:nvPr>
            <p:ph type="sldNum" sz="quarter" idx="4294967295"/>
          </p:nvPr>
        </p:nvSpPr>
        <p:spPr>
          <a:xfrm>
            <a:off x="0" y="6518275"/>
            <a:ext cx="546100" cy="255588"/>
          </a:xfrm>
        </p:spPr>
        <p:txBody>
          <a:bodyPr/>
          <a:lstStyle/>
          <a:p>
            <a:fld id="{3DD8A316-1690-4C62-9DF0-0D0BBB2020CF}" type="slidenum">
              <a:rPr lang="en-US" sz="900" smtClean="0"/>
              <a:pPr/>
              <a:t>27</a:t>
            </a:fld>
            <a:endParaRPr lang="en-US"/>
          </a:p>
        </p:txBody>
      </p:sp>
    </p:spTree>
    <p:extLst>
      <p:ext uri="{BB962C8B-B14F-4D97-AF65-F5344CB8AC3E}">
        <p14:creationId xmlns:p14="http://schemas.microsoft.com/office/powerpoint/2010/main" val="3515820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E15BD0-1996-4D2C-90C6-9C9FC5CEB965}"/>
              </a:ext>
            </a:extLst>
          </p:cNvPr>
          <p:cNvSpPr>
            <a:spLocks noGrp="1"/>
          </p:cNvSpPr>
          <p:nvPr>
            <p:ph type="title"/>
          </p:nvPr>
        </p:nvSpPr>
        <p:spPr/>
        <p:txBody>
          <a:bodyPr/>
          <a:lstStyle/>
          <a:p>
            <a:r>
              <a:rPr lang="en-US">
                <a:solidFill>
                  <a:schemeClr val="accent2"/>
                </a:solidFill>
              </a:rPr>
              <a:t>Appendix</a:t>
            </a:r>
            <a:endParaRPr lang="en-IN">
              <a:solidFill>
                <a:schemeClr val="accent2"/>
              </a:solidFill>
            </a:endParaRPr>
          </a:p>
        </p:txBody>
      </p:sp>
      <p:sp>
        <p:nvSpPr>
          <p:cNvPr id="4" name="Slide Number Placeholder 3">
            <a:extLst>
              <a:ext uri="{FF2B5EF4-FFF2-40B4-BE49-F238E27FC236}">
                <a16:creationId xmlns:a16="http://schemas.microsoft.com/office/drawing/2014/main" id="{9EE4677E-6E0A-40AC-8E88-3619168DD131}"/>
              </a:ext>
            </a:extLst>
          </p:cNvPr>
          <p:cNvSpPr>
            <a:spLocks noGrp="1"/>
          </p:cNvSpPr>
          <p:nvPr>
            <p:ph type="sldNum" sz="quarter" idx="4"/>
          </p:nvPr>
        </p:nvSpPr>
        <p:spPr/>
        <p:txBody>
          <a:bodyPr/>
          <a:lstStyle/>
          <a:p>
            <a:fld id="{3DD8A316-1690-4C62-9DF0-0D0BBB2020CF}" type="slidenum">
              <a:rPr lang="en-US" sz="900" smtClean="0"/>
              <a:pPr/>
              <a:t>28</a:t>
            </a:fld>
            <a:r>
              <a:rPr lang="en-US"/>
              <a:t> </a:t>
            </a:r>
            <a:endParaRPr lang="en-GB"/>
          </a:p>
        </p:txBody>
      </p:sp>
      <p:sp>
        <p:nvSpPr>
          <p:cNvPr id="2" name="Footer Placeholder 1">
            <a:extLst>
              <a:ext uri="{FF2B5EF4-FFF2-40B4-BE49-F238E27FC236}">
                <a16:creationId xmlns:a16="http://schemas.microsoft.com/office/drawing/2014/main" id="{6538E3E5-7058-48EB-821C-9E1C89A5D3D9}"/>
              </a:ext>
            </a:extLst>
          </p:cNvPr>
          <p:cNvSpPr>
            <a:spLocks noGrp="1"/>
          </p:cNvSpPr>
          <p:nvPr>
            <p:ph type="ftr" sz="quarter" idx="3"/>
          </p:nvPr>
        </p:nvSpPr>
        <p:spPr/>
        <p:txBody>
          <a:bodyPr/>
          <a:lstStyle/>
          <a:p>
            <a:r>
              <a:rPr lang="en-US"/>
              <a:t>Proprietary and Confidential</a:t>
            </a:r>
            <a:endParaRPr lang="en-GB"/>
          </a:p>
        </p:txBody>
      </p:sp>
      <p:sp>
        <p:nvSpPr>
          <p:cNvPr id="5" name="TextBox 4">
            <a:extLst>
              <a:ext uri="{FF2B5EF4-FFF2-40B4-BE49-F238E27FC236}">
                <a16:creationId xmlns:a16="http://schemas.microsoft.com/office/drawing/2014/main" id="{5C30A4A9-B94D-4518-891A-4EB9E93844DB}"/>
              </a:ext>
            </a:extLst>
          </p:cNvPr>
          <p:cNvSpPr txBox="1"/>
          <p:nvPr/>
        </p:nvSpPr>
        <p:spPr>
          <a:xfrm>
            <a:off x="1485900" y="4853354"/>
            <a:ext cx="4093699" cy="923330"/>
          </a:xfrm>
          <a:prstGeom prst="rect">
            <a:avLst/>
          </a:prstGeom>
          <a:noFill/>
        </p:spPr>
        <p:txBody>
          <a:bodyPr wrap="square" rtlCol="0">
            <a:spAutoFit/>
          </a:bodyPr>
          <a:lstStyle/>
          <a:p>
            <a:r>
              <a:rPr lang="en-US">
                <a:solidFill>
                  <a:schemeClr val="bg1"/>
                </a:solidFill>
              </a:rPr>
              <a:t>VOX Cinemas - Overview </a:t>
            </a:r>
          </a:p>
          <a:p>
            <a:r>
              <a:rPr lang="en-US" err="1">
                <a:solidFill>
                  <a:schemeClr val="bg1"/>
                </a:solidFill>
              </a:rPr>
              <a:t>Co.Dx</a:t>
            </a:r>
            <a:r>
              <a:rPr lang="en-US">
                <a:solidFill>
                  <a:schemeClr val="bg1"/>
                </a:solidFill>
              </a:rPr>
              <a:t> Screenshot</a:t>
            </a:r>
          </a:p>
          <a:p>
            <a:r>
              <a:rPr lang="en-US">
                <a:solidFill>
                  <a:schemeClr val="bg1"/>
                </a:solidFill>
              </a:rPr>
              <a:t>Client Empathy Map</a:t>
            </a:r>
            <a:endParaRPr lang="en-IN">
              <a:solidFill>
                <a:schemeClr val="bg1"/>
              </a:solidFill>
            </a:endParaRPr>
          </a:p>
        </p:txBody>
      </p:sp>
    </p:spTree>
    <p:extLst>
      <p:ext uri="{BB962C8B-B14F-4D97-AF65-F5344CB8AC3E}">
        <p14:creationId xmlns:p14="http://schemas.microsoft.com/office/powerpoint/2010/main" val="4208825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5">
            <a:hlinkClick r:id="rId3" action="ppaction://hlinksldjump"/>
            <a:extLst>
              <a:ext uri="{FF2B5EF4-FFF2-40B4-BE49-F238E27FC236}">
                <a16:creationId xmlns:a16="http://schemas.microsoft.com/office/drawing/2014/main" id="{11CD9258-2C5F-4B47-9567-B323E52B0606}"/>
              </a:ext>
            </a:extLst>
          </p:cNvPr>
          <p:cNvPicPr>
            <a:picLocks noChangeAspect="1"/>
          </p:cNvPicPr>
          <p:nvPr/>
        </p:nvPicPr>
        <p:blipFill rotWithShape="1">
          <a:blip r:embed="rId4"/>
          <a:srcRect l="24912" t="12613" r="351" b="659"/>
          <a:stretch/>
        </p:blipFill>
        <p:spPr>
          <a:xfrm>
            <a:off x="960709" y="909003"/>
            <a:ext cx="3573095" cy="3225691"/>
          </a:xfrm>
          <a:prstGeom prst="rect">
            <a:avLst/>
          </a:prstGeom>
        </p:spPr>
      </p:pic>
      <p:sp>
        <p:nvSpPr>
          <p:cNvPr id="35" name="Title 5">
            <a:extLst>
              <a:ext uri="{FF2B5EF4-FFF2-40B4-BE49-F238E27FC236}">
                <a16:creationId xmlns:a16="http://schemas.microsoft.com/office/drawing/2014/main" id="{AA745594-E861-40DB-BB0F-D705CAAE25BF}"/>
              </a:ext>
            </a:extLst>
          </p:cNvPr>
          <p:cNvSpPr txBox="1">
            <a:spLocks/>
          </p:cNvSpPr>
          <p:nvPr/>
        </p:nvSpPr>
        <p:spPr>
          <a:xfrm>
            <a:off x="427187" y="211274"/>
            <a:ext cx="3692831" cy="869560"/>
          </a:xfrm>
          <a:prstGeom prst="rect">
            <a:avLst/>
          </a:prstGeom>
        </p:spPr>
        <p:txBody>
          <a:bodyPr/>
          <a:lstStyle>
            <a:lvl1pPr algn="l" defTabSz="914400" rtl="0" eaLnBrk="1" latinLnBrk="0" hangingPunct="1">
              <a:lnSpc>
                <a:spcPct val="90000"/>
              </a:lnSpc>
              <a:spcBef>
                <a:spcPct val="0"/>
              </a:spcBef>
              <a:buNone/>
              <a:defRPr lang="en-US" sz="2800" b="1" kern="1200" cap="all" baseline="0" dirty="0">
                <a:solidFill>
                  <a:schemeClr val="tx1"/>
                </a:solidFill>
                <a:latin typeface="+mn-lt"/>
                <a:ea typeface="+mj-ea"/>
                <a:cs typeface="+mj-cs"/>
              </a:defRPr>
            </a:lvl1pPr>
          </a:lstStyle>
          <a:p>
            <a:r>
              <a:rPr lang="en-GB" dirty="0"/>
              <a:t>Vox - statistics </a:t>
            </a:r>
            <a:endParaRPr lang="en-IN" dirty="0"/>
          </a:p>
        </p:txBody>
      </p:sp>
      <p:sp>
        <p:nvSpPr>
          <p:cNvPr id="36" name="Slide Number Placeholder 3">
            <a:extLst>
              <a:ext uri="{FF2B5EF4-FFF2-40B4-BE49-F238E27FC236}">
                <a16:creationId xmlns:a16="http://schemas.microsoft.com/office/drawing/2014/main" id="{0C4B1137-213F-4410-938F-D1C1BF099845}"/>
              </a:ext>
            </a:extLst>
          </p:cNvPr>
          <p:cNvSpPr>
            <a:spLocks noGrp="1"/>
          </p:cNvSpPr>
          <p:nvPr>
            <p:ph type="sldNum" sz="quarter" idx="4"/>
          </p:nvPr>
        </p:nvSpPr>
        <p:spPr>
          <a:xfrm>
            <a:off x="5783580" y="6519035"/>
            <a:ext cx="546416" cy="254799"/>
          </a:xfrm>
        </p:spPr>
        <p:txBody>
          <a:bodyPr/>
          <a:lstStyle/>
          <a:p>
            <a:fld id="{3DD8A316-1690-4C62-9DF0-0D0BBB2020CF}" type="slidenum">
              <a:rPr lang="en-US" sz="900" smtClean="0"/>
              <a:pPr/>
              <a:t>29</a:t>
            </a:fld>
            <a:r>
              <a:rPr lang="en-US"/>
              <a:t> </a:t>
            </a:r>
          </a:p>
        </p:txBody>
      </p:sp>
      <p:sp>
        <p:nvSpPr>
          <p:cNvPr id="37" name="Footer Placeholder 4">
            <a:extLst>
              <a:ext uri="{FF2B5EF4-FFF2-40B4-BE49-F238E27FC236}">
                <a16:creationId xmlns:a16="http://schemas.microsoft.com/office/drawing/2014/main" id="{D210332E-24DC-48C0-A84A-E2481A9476C1}"/>
              </a:ext>
            </a:extLst>
          </p:cNvPr>
          <p:cNvSpPr>
            <a:spLocks noGrp="1"/>
          </p:cNvSpPr>
          <p:nvPr>
            <p:ph type="ftr" sz="quarter" idx="3"/>
          </p:nvPr>
        </p:nvSpPr>
        <p:spPr>
          <a:xfrm>
            <a:off x="10359130" y="6556148"/>
            <a:ext cx="1841818" cy="254799"/>
          </a:xfrm>
        </p:spPr>
        <p:txBody>
          <a:bodyPr/>
          <a:lstStyle/>
          <a:p>
            <a:r>
              <a:rPr lang="en-US"/>
              <a:t>Proprietary and Confidential</a:t>
            </a:r>
          </a:p>
        </p:txBody>
      </p:sp>
      <p:sp>
        <p:nvSpPr>
          <p:cNvPr id="38" name="TextBox 37">
            <a:extLst>
              <a:ext uri="{FF2B5EF4-FFF2-40B4-BE49-F238E27FC236}">
                <a16:creationId xmlns:a16="http://schemas.microsoft.com/office/drawing/2014/main" id="{47960A09-DFA6-402B-8834-36DA43B87BC0}"/>
              </a:ext>
            </a:extLst>
          </p:cNvPr>
          <p:cNvSpPr txBox="1"/>
          <p:nvPr/>
        </p:nvSpPr>
        <p:spPr>
          <a:xfrm>
            <a:off x="1298239" y="3667595"/>
            <a:ext cx="1758461" cy="253916"/>
          </a:xfrm>
          <a:prstGeom prst="rect">
            <a:avLst/>
          </a:prstGeom>
          <a:noFill/>
        </p:spPr>
        <p:txBody>
          <a:bodyPr wrap="square" lIns="91440" tIns="45720" rIns="91440" bIns="45720" rtlCol="0" anchor="t">
            <a:spAutoFit/>
          </a:bodyPr>
          <a:lstStyle/>
          <a:p>
            <a:pPr algn="ctr"/>
            <a:r>
              <a:rPr lang="en-GB" sz="1050" b="1" dirty="0">
                <a:solidFill>
                  <a:schemeClr val="accent3">
                    <a:lumMod val="50000"/>
                  </a:schemeClr>
                </a:solidFill>
                <a:latin typeface="Open Sans"/>
              </a:rPr>
              <a:t>Since 2000</a:t>
            </a:r>
            <a:endParaRPr lang="en-IN" sz="1050" b="1" dirty="0">
              <a:solidFill>
                <a:schemeClr val="accent3">
                  <a:lumMod val="50000"/>
                </a:schemeClr>
              </a:solidFill>
              <a:latin typeface="Open Sans"/>
            </a:endParaRPr>
          </a:p>
        </p:txBody>
      </p:sp>
      <p:sp>
        <p:nvSpPr>
          <p:cNvPr id="39" name="TextBox 38">
            <a:extLst>
              <a:ext uri="{FF2B5EF4-FFF2-40B4-BE49-F238E27FC236}">
                <a16:creationId xmlns:a16="http://schemas.microsoft.com/office/drawing/2014/main" id="{BF9C8BF3-26AE-4055-9E89-6F99B59C7DDC}"/>
              </a:ext>
            </a:extLst>
          </p:cNvPr>
          <p:cNvSpPr txBox="1"/>
          <p:nvPr/>
        </p:nvSpPr>
        <p:spPr>
          <a:xfrm>
            <a:off x="129438" y="4336065"/>
            <a:ext cx="4870075" cy="1900777"/>
          </a:xfrm>
          <a:prstGeom prst="rect">
            <a:avLst/>
          </a:prstGeom>
          <a:noFill/>
        </p:spPr>
        <p:txBody>
          <a:bodyPr wrap="square" lIns="91440" tIns="45720" rIns="91440" bIns="45720" rtlCol="0" anchor="t">
            <a:spAutoFit/>
          </a:bodyPr>
          <a:lstStyle/>
          <a:p>
            <a:pPr marL="285750" indent="-285750">
              <a:lnSpc>
                <a:spcPct val="150000"/>
              </a:lnSpc>
              <a:buClr>
                <a:schemeClr val="accent2"/>
              </a:buClr>
              <a:buFont typeface="Arial" panose="020B0604020202020204" pitchFamily="34" charset="0"/>
              <a:buChar char="•"/>
            </a:pPr>
            <a:r>
              <a:rPr lang="en-IN" sz="1600" dirty="0">
                <a:latin typeface="Open Sans"/>
                <a:ea typeface="+mn-lt"/>
                <a:cs typeface="+mn-lt"/>
              </a:rPr>
              <a:t>Most innovative, customer-focused exhibitor</a:t>
            </a:r>
          </a:p>
          <a:p>
            <a:pPr marL="285750" indent="-285750">
              <a:lnSpc>
                <a:spcPct val="150000"/>
              </a:lnSpc>
              <a:buClr>
                <a:schemeClr val="accent2"/>
              </a:buClr>
              <a:buFont typeface="Arial" panose="020B0604020202020204" pitchFamily="34" charset="0"/>
              <a:buChar char="•"/>
            </a:pPr>
            <a:r>
              <a:rPr lang="en-US" sz="1600" dirty="0">
                <a:latin typeface="Open Sans"/>
                <a:ea typeface="+mn-lt"/>
                <a:cs typeface="+mn-lt"/>
              </a:rPr>
              <a:t>Middle East’s largest and most rapidly growing cinema.</a:t>
            </a:r>
          </a:p>
          <a:p>
            <a:pPr marL="285750" indent="-285750">
              <a:lnSpc>
                <a:spcPct val="150000"/>
              </a:lnSpc>
              <a:buClr>
                <a:schemeClr val="accent2"/>
              </a:buClr>
              <a:buFont typeface="Arial" panose="020B0604020202020204" pitchFamily="34" charset="0"/>
              <a:buChar char="•"/>
            </a:pPr>
            <a:r>
              <a:rPr lang="en-US" sz="1600" dirty="0">
                <a:latin typeface="Open Sans"/>
                <a:ea typeface="+mn-lt"/>
                <a:cs typeface="+mn-lt"/>
              </a:rPr>
              <a:t>Spread across 50 locations with a total of 500+ screens.</a:t>
            </a:r>
            <a:endParaRPr lang="en-IN" sz="1600" dirty="0">
              <a:latin typeface="Open Sans"/>
              <a:ea typeface="+mn-lt"/>
              <a:cs typeface="+mn-lt"/>
            </a:endParaRPr>
          </a:p>
        </p:txBody>
      </p:sp>
      <p:cxnSp>
        <p:nvCxnSpPr>
          <p:cNvPr id="40" name="Straight Connector 39">
            <a:extLst>
              <a:ext uri="{FF2B5EF4-FFF2-40B4-BE49-F238E27FC236}">
                <a16:creationId xmlns:a16="http://schemas.microsoft.com/office/drawing/2014/main" id="{79E25064-99C2-4102-85E6-D1AA1EDFE41D}"/>
              </a:ext>
            </a:extLst>
          </p:cNvPr>
          <p:cNvCxnSpPr>
            <a:cxnSpLocks/>
          </p:cNvCxnSpPr>
          <p:nvPr/>
        </p:nvCxnSpPr>
        <p:spPr>
          <a:xfrm>
            <a:off x="5070658" y="956603"/>
            <a:ext cx="0" cy="5689831"/>
          </a:xfrm>
          <a:prstGeom prst="line">
            <a:avLst/>
          </a:prstGeom>
          <a:ln>
            <a:solidFill>
              <a:schemeClr val="tx2"/>
            </a:solidFill>
          </a:ln>
          <a:effectLst/>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8E3A690-2927-4205-A5EC-95A3FA2AEC84}"/>
              </a:ext>
            </a:extLst>
          </p:cNvPr>
          <p:cNvSpPr txBox="1"/>
          <p:nvPr/>
        </p:nvSpPr>
        <p:spPr>
          <a:xfrm>
            <a:off x="463383" y="3978697"/>
            <a:ext cx="4017549" cy="369332"/>
          </a:xfrm>
          <a:prstGeom prst="rect">
            <a:avLst/>
          </a:prstGeom>
          <a:noFill/>
        </p:spPr>
        <p:txBody>
          <a:bodyPr wrap="square">
            <a:spAutoFit/>
          </a:bodyPr>
          <a:lstStyle/>
          <a:p>
            <a:r>
              <a:rPr lang="en-GB" b="1" i="0" dirty="0">
                <a:solidFill>
                  <a:srgbClr val="000000"/>
                </a:solidFill>
                <a:effectLst/>
                <a:latin typeface="Effra"/>
              </a:rPr>
              <a:t>Great Moments for Everyone, Everyday</a:t>
            </a:r>
            <a:endParaRPr lang="en-IN" dirty="0"/>
          </a:p>
        </p:txBody>
      </p:sp>
      <p:grpSp>
        <p:nvGrpSpPr>
          <p:cNvPr id="42" name="Group 41">
            <a:extLst>
              <a:ext uri="{FF2B5EF4-FFF2-40B4-BE49-F238E27FC236}">
                <a16:creationId xmlns:a16="http://schemas.microsoft.com/office/drawing/2014/main" id="{C76EF732-3FE6-4B84-8A20-DE22EF12400D}"/>
              </a:ext>
            </a:extLst>
          </p:cNvPr>
          <p:cNvGrpSpPr/>
          <p:nvPr/>
        </p:nvGrpSpPr>
        <p:grpSpPr>
          <a:xfrm>
            <a:off x="5578220" y="1283047"/>
            <a:ext cx="6170440" cy="4179239"/>
            <a:chOff x="5502928" y="249307"/>
            <a:chExt cx="6170440" cy="4179239"/>
          </a:xfrm>
        </p:grpSpPr>
        <p:grpSp>
          <p:nvGrpSpPr>
            <p:cNvPr id="43" name="Group 42">
              <a:extLst>
                <a:ext uri="{FF2B5EF4-FFF2-40B4-BE49-F238E27FC236}">
                  <a16:creationId xmlns:a16="http://schemas.microsoft.com/office/drawing/2014/main" id="{F738EFE4-37E1-494F-B516-3C5E9089BB44}"/>
                </a:ext>
              </a:extLst>
            </p:cNvPr>
            <p:cNvGrpSpPr/>
            <p:nvPr/>
          </p:nvGrpSpPr>
          <p:grpSpPr>
            <a:xfrm>
              <a:off x="5689714" y="2723761"/>
              <a:ext cx="1877679" cy="1704785"/>
              <a:chOff x="5692744" y="2723761"/>
              <a:chExt cx="1877679" cy="1704785"/>
            </a:xfrm>
          </p:grpSpPr>
          <p:pic>
            <p:nvPicPr>
              <p:cNvPr id="68" name="Content Placeholder 6" descr="Upward trend outline">
                <a:extLst>
                  <a:ext uri="{FF2B5EF4-FFF2-40B4-BE49-F238E27FC236}">
                    <a16:creationId xmlns:a16="http://schemas.microsoft.com/office/drawing/2014/main" id="{BB6E5277-3CF1-4A32-9546-ABD4726603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59729" y="2723761"/>
                <a:ext cx="743099" cy="866831"/>
              </a:xfrm>
              <a:prstGeom prst="rect">
                <a:avLst/>
              </a:prstGeom>
            </p:spPr>
          </p:pic>
          <p:sp>
            <p:nvSpPr>
              <p:cNvPr id="69" name="TextBox 68">
                <a:extLst>
                  <a:ext uri="{FF2B5EF4-FFF2-40B4-BE49-F238E27FC236}">
                    <a16:creationId xmlns:a16="http://schemas.microsoft.com/office/drawing/2014/main" id="{6CD32660-ECF8-4BC0-B6ED-EF56A2E5645F}"/>
                  </a:ext>
                </a:extLst>
              </p:cNvPr>
              <p:cNvSpPr txBox="1"/>
              <p:nvPr/>
            </p:nvSpPr>
            <p:spPr>
              <a:xfrm>
                <a:off x="5692744" y="3522442"/>
                <a:ext cx="1538681" cy="369332"/>
              </a:xfrm>
              <a:prstGeom prst="rect">
                <a:avLst/>
              </a:prstGeom>
              <a:noFill/>
            </p:spPr>
            <p:txBody>
              <a:bodyPr wrap="square" lIns="91440" tIns="45720" rIns="91440" bIns="45720" rtlCol="0" anchor="t">
                <a:spAutoFit/>
              </a:bodyPr>
              <a:lstStyle/>
              <a:p>
                <a:r>
                  <a:rPr lang="en-GB">
                    <a:solidFill>
                      <a:schemeClr val="tx2"/>
                    </a:solidFill>
                  </a:rPr>
                  <a:t>Revenue</a:t>
                </a:r>
                <a:endParaRPr lang="en-IN">
                  <a:solidFill>
                    <a:schemeClr val="tx2"/>
                  </a:solidFill>
                </a:endParaRPr>
              </a:p>
            </p:txBody>
          </p:sp>
          <p:sp>
            <p:nvSpPr>
              <p:cNvPr id="70" name="TextBox 69">
                <a:extLst>
                  <a:ext uri="{FF2B5EF4-FFF2-40B4-BE49-F238E27FC236}">
                    <a16:creationId xmlns:a16="http://schemas.microsoft.com/office/drawing/2014/main" id="{925D2E7C-0261-4C42-95B6-7187D4E3D417}"/>
                  </a:ext>
                </a:extLst>
              </p:cNvPr>
              <p:cNvSpPr txBox="1"/>
              <p:nvPr/>
            </p:nvSpPr>
            <p:spPr>
              <a:xfrm>
                <a:off x="5807761" y="3812993"/>
                <a:ext cx="1762662" cy="615553"/>
              </a:xfrm>
              <a:prstGeom prst="rect">
                <a:avLst/>
              </a:prstGeom>
              <a:noFill/>
            </p:spPr>
            <p:txBody>
              <a:bodyPr wrap="square" lIns="91440" tIns="45720" rIns="91440" bIns="45720" rtlCol="0" anchor="t">
                <a:spAutoFit/>
              </a:bodyPr>
              <a:lstStyle/>
              <a:p>
                <a:r>
                  <a:rPr lang="en-GB" sz="2400" b="1">
                    <a:solidFill>
                      <a:schemeClr val="accent2"/>
                    </a:solidFill>
                  </a:rPr>
                  <a:t> 17M </a:t>
                </a:r>
                <a:endParaRPr lang="en-GB" sz="1000">
                  <a:solidFill>
                    <a:schemeClr val="accent2"/>
                  </a:solidFill>
                  <a:latin typeface="Montserrat"/>
                </a:endParaRPr>
              </a:p>
              <a:p>
                <a:r>
                  <a:rPr lang="en-GB" sz="1000">
                    <a:solidFill>
                      <a:srgbClr val="000000"/>
                    </a:solidFill>
                    <a:latin typeface="Open Sans"/>
                  </a:rPr>
                  <a:t>(as of 2020)</a:t>
                </a:r>
                <a:endParaRPr lang="en-GB" sz="1000">
                  <a:solidFill>
                    <a:schemeClr val="accent2"/>
                  </a:solidFill>
                  <a:latin typeface="Montserrat"/>
                </a:endParaRPr>
              </a:p>
            </p:txBody>
          </p:sp>
        </p:grpSp>
        <p:grpSp>
          <p:nvGrpSpPr>
            <p:cNvPr id="44" name="Group 43">
              <a:extLst>
                <a:ext uri="{FF2B5EF4-FFF2-40B4-BE49-F238E27FC236}">
                  <a16:creationId xmlns:a16="http://schemas.microsoft.com/office/drawing/2014/main" id="{1B9AB8F4-CC89-41E7-950D-2DA991F4EA9B}"/>
                </a:ext>
              </a:extLst>
            </p:cNvPr>
            <p:cNvGrpSpPr/>
            <p:nvPr/>
          </p:nvGrpSpPr>
          <p:grpSpPr>
            <a:xfrm>
              <a:off x="7888555" y="1648288"/>
              <a:ext cx="1127342" cy="1486529"/>
              <a:chOff x="7888555" y="1648288"/>
              <a:chExt cx="1127342" cy="1486529"/>
            </a:xfrm>
          </p:grpSpPr>
          <p:pic>
            <p:nvPicPr>
              <p:cNvPr id="65" name="Picture 2" descr="Cinema Icon 3732382">
                <a:extLst>
                  <a:ext uri="{FF2B5EF4-FFF2-40B4-BE49-F238E27FC236}">
                    <a16:creationId xmlns:a16="http://schemas.microsoft.com/office/drawing/2014/main" id="{F8DD4EE9-94AD-4262-B6B9-071462FEB9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3497" y="1648288"/>
                <a:ext cx="717457" cy="760589"/>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93A332C1-AA06-473F-A213-BAAC91AC0A75}"/>
                  </a:ext>
                </a:extLst>
              </p:cNvPr>
              <p:cNvSpPr txBox="1"/>
              <p:nvPr/>
            </p:nvSpPr>
            <p:spPr>
              <a:xfrm>
                <a:off x="8093497" y="2673152"/>
                <a:ext cx="717458" cy="461665"/>
              </a:xfrm>
              <a:prstGeom prst="rect">
                <a:avLst/>
              </a:prstGeom>
              <a:noFill/>
            </p:spPr>
            <p:txBody>
              <a:bodyPr wrap="square" rtlCol="0">
                <a:spAutoFit/>
              </a:bodyPr>
              <a:lstStyle/>
              <a:p>
                <a:r>
                  <a:rPr lang="en-IN" sz="2400" b="1">
                    <a:solidFill>
                      <a:schemeClr val="accent2"/>
                    </a:solidFill>
                  </a:rPr>
                  <a:t>511</a:t>
                </a:r>
              </a:p>
            </p:txBody>
          </p:sp>
          <p:sp>
            <p:nvSpPr>
              <p:cNvPr id="67" name="TextBox 66">
                <a:extLst>
                  <a:ext uri="{FF2B5EF4-FFF2-40B4-BE49-F238E27FC236}">
                    <a16:creationId xmlns:a16="http://schemas.microsoft.com/office/drawing/2014/main" id="{A8581DD3-D220-49FE-BFA1-F655FE75AC4D}"/>
                  </a:ext>
                </a:extLst>
              </p:cNvPr>
              <p:cNvSpPr txBox="1"/>
              <p:nvPr/>
            </p:nvSpPr>
            <p:spPr>
              <a:xfrm>
                <a:off x="7888555" y="2354429"/>
                <a:ext cx="1127342" cy="369332"/>
              </a:xfrm>
              <a:prstGeom prst="rect">
                <a:avLst/>
              </a:prstGeom>
              <a:noFill/>
            </p:spPr>
            <p:txBody>
              <a:bodyPr wrap="square" rtlCol="0">
                <a:spAutoFit/>
              </a:bodyPr>
              <a:lstStyle/>
              <a:p>
                <a:r>
                  <a:rPr lang="en-IN"/>
                  <a:t>Screens</a:t>
                </a:r>
              </a:p>
            </p:txBody>
          </p:sp>
        </p:grpSp>
        <p:grpSp>
          <p:nvGrpSpPr>
            <p:cNvPr id="45" name="Group 44">
              <a:extLst>
                <a:ext uri="{FF2B5EF4-FFF2-40B4-BE49-F238E27FC236}">
                  <a16:creationId xmlns:a16="http://schemas.microsoft.com/office/drawing/2014/main" id="{C8961373-B2CB-42C2-B460-AD9924937CE9}"/>
                </a:ext>
              </a:extLst>
            </p:cNvPr>
            <p:cNvGrpSpPr/>
            <p:nvPr/>
          </p:nvGrpSpPr>
          <p:grpSpPr>
            <a:xfrm>
              <a:off x="5502928" y="249307"/>
              <a:ext cx="1527645" cy="1700467"/>
              <a:chOff x="5502928" y="295027"/>
              <a:chExt cx="1527645" cy="1700467"/>
            </a:xfrm>
          </p:grpSpPr>
          <p:grpSp>
            <p:nvGrpSpPr>
              <p:cNvPr id="61" name="Group 60">
                <a:extLst>
                  <a:ext uri="{FF2B5EF4-FFF2-40B4-BE49-F238E27FC236}">
                    <a16:creationId xmlns:a16="http://schemas.microsoft.com/office/drawing/2014/main" id="{9381562F-91E1-4898-8D44-785B6F15C4C2}"/>
                  </a:ext>
                </a:extLst>
              </p:cNvPr>
              <p:cNvGrpSpPr/>
              <p:nvPr/>
            </p:nvGrpSpPr>
            <p:grpSpPr>
              <a:xfrm>
                <a:off x="5502928" y="295027"/>
                <a:ext cx="1527645" cy="1213066"/>
                <a:chOff x="6023373" y="847227"/>
                <a:chExt cx="1527645" cy="1213066"/>
              </a:xfrm>
            </p:grpSpPr>
            <p:pic>
              <p:nvPicPr>
                <p:cNvPr id="63" name="Graphic 62" descr="Handshake with solid fill">
                  <a:extLst>
                    <a:ext uri="{FF2B5EF4-FFF2-40B4-BE49-F238E27FC236}">
                      <a16:creationId xmlns:a16="http://schemas.microsoft.com/office/drawing/2014/main" id="{D3ABD690-3DB7-4697-B1E4-0B67EB82511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29996" y="847227"/>
                  <a:ext cx="914400" cy="914400"/>
                </a:xfrm>
                <a:prstGeom prst="rect">
                  <a:avLst/>
                </a:prstGeom>
              </p:spPr>
            </p:pic>
            <p:sp>
              <p:nvSpPr>
                <p:cNvPr id="64" name="TextBox 63">
                  <a:extLst>
                    <a:ext uri="{FF2B5EF4-FFF2-40B4-BE49-F238E27FC236}">
                      <a16:creationId xmlns:a16="http://schemas.microsoft.com/office/drawing/2014/main" id="{B6361C2D-19EE-417D-A2B2-FAB00F851F74}"/>
                    </a:ext>
                  </a:extLst>
                </p:cNvPr>
                <p:cNvSpPr txBox="1"/>
                <p:nvPr/>
              </p:nvSpPr>
              <p:spPr>
                <a:xfrm>
                  <a:off x="6023373" y="1690961"/>
                  <a:ext cx="1527645" cy="369332"/>
                </a:xfrm>
                <a:prstGeom prst="rect">
                  <a:avLst/>
                </a:prstGeom>
                <a:noFill/>
              </p:spPr>
              <p:txBody>
                <a:bodyPr wrap="square" rtlCol="0">
                  <a:spAutoFit/>
                </a:bodyPr>
                <a:lstStyle/>
                <a:p>
                  <a:r>
                    <a:rPr lang="en-GB">
                      <a:solidFill>
                        <a:schemeClr val="tx2"/>
                      </a:solidFill>
                    </a:rPr>
                    <a:t>Customers</a:t>
                  </a:r>
                  <a:endParaRPr lang="en-IN">
                    <a:solidFill>
                      <a:schemeClr val="tx2"/>
                    </a:solidFill>
                  </a:endParaRPr>
                </a:p>
              </p:txBody>
            </p:sp>
          </p:grpSp>
          <p:sp>
            <p:nvSpPr>
              <p:cNvPr id="62" name="TextBox 61">
                <a:extLst>
                  <a:ext uri="{FF2B5EF4-FFF2-40B4-BE49-F238E27FC236}">
                    <a16:creationId xmlns:a16="http://schemas.microsoft.com/office/drawing/2014/main" id="{6ABA978B-E640-4C6E-97F4-CA5899C9930D}"/>
                  </a:ext>
                </a:extLst>
              </p:cNvPr>
              <p:cNvSpPr txBox="1"/>
              <p:nvPr/>
            </p:nvSpPr>
            <p:spPr>
              <a:xfrm>
                <a:off x="5682496" y="1533829"/>
                <a:ext cx="1216324" cy="461665"/>
              </a:xfrm>
              <a:prstGeom prst="rect">
                <a:avLst/>
              </a:prstGeom>
              <a:noFill/>
            </p:spPr>
            <p:txBody>
              <a:bodyPr wrap="square" lIns="91440" tIns="45720" rIns="91440" bIns="45720" rtlCol="0" anchor="t">
                <a:spAutoFit/>
              </a:bodyPr>
              <a:lstStyle/>
              <a:p>
                <a:r>
                  <a:rPr lang="en-GB" sz="2400" b="1">
                    <a:solidFill>
                      <a:schemeClr val="accent2"/>
                    </a:solidFill>
                  </a:rPr>
                  <a:t>50M+</a:t>
                </a:r>
              </a:p>
            </p:txBody>
          </p:sp>
        </p:grpSp>
        <p:grpSp>
          <p:nvGrpSpPr>
            <p:cNvPr id="49" name="Group 48">
              <a:extLst>
                <a:ext uri="{FF2B5EF4-FFF2-40B4-BE49-F238E27FC236}">
                  <a16:creationId xmlns:a16="http://schemas.microsoft.com/office/drawing/2014/main" id="{A2028014-0A2E-45D4-8498-6F1B810DEEE4}"/>
                </a:ext>
              </a:extLst>
            </p:cNvPr>
            <p:cNvGrpSpPr/>
            <p:nvPr/>
          </p:nvGrpSpPr>
          <p:grpSpPr>
            <a:xfrm>
              <a:off x="9694998" y="374830"/>
              <a:ext cx="1538681" cy="1689590"/>
              <a:chOff x="9694998" y="374830"/>
              <a:chExt cx="1538681" cy="1689590"/>
            </a:xfrm>
          </p:grpSpPr>
          <p:sp>
            <p:nvSpPr>
              <p:cNvPr id="54" name="TextBox 53">
                <a:extLst>
                  <a:ext uri="{FF2B5EF4-FFF2-40B4-BE49-F238E27FC236}">
                    <a16:creationId xmlns:a16="http://schemas.microsoft.com/office/drawing/2014/main" id="{16F03CBC-AD72-46C2-8A49-5A953FB314DF}"/>
                  </a:ext>
                </a:extLst>
              </p:cNvPr>
              <p:cNvSpPr txBox="1"/>
              <p:nvPr/>
            </p:nvSpPr>
            <p:spPr>
              <a:xfrm>
                <a:off x="9694998" y="1252296"/>
                <a:ext cx="1538681" cy="369332"/>
              </a:xfrm>
              <a:prstGeom prst="rect">
                <a:avLst/>
              </a:prstGeom>
              <a:noFill/>
            </p:spPr>
            <p:txBody>
              <a:bodyPr wrap="square" rtlCol="0">
                <a:spAutoFit/>
              </a:bodyPr>
              <a:lstStyle/>
              <a:p>
                <a:r>
                  <a:rPr lang="en-GB">
                    <a:solidFill>
                      <a:schemeClr val="tx2"/>
                    </a:solidFill>
                  </a:rPr>
                  <a:t>Employees</a:t>
                </a:r>
                <a:endParaRPr lang="en-IN">
                  <a:solidFill>
                    <a:schemeClr val="tx2"/>
                  </a:solidFill>
                </a:endParaRPr>
              </a:p>
            </p:txBody>
          </p:sp>
          <p:sp>
            <p:nvSpPr>
              <p:cNvPr id="57" name="TextBox 56">
                <a:extLst>
                  <a:ext uri="{FF2B5EF4-FFF2-40B4-BE49-F238E27FC236}">
                    <a16:creationId xmlns:a16="http://schemas.microsoft.com/office/drawing/2014/main" id="{5868DC69-4324-4C79-AC69-09D94C7CEF95}"/>
                  </a:ext>
                </a:extLst>
              </p:cNvPr>
              <p:cNvSpPr txBox="1"/>
              <p:nvPr/>
            </p:nvSpPr>
            <p:spPr>
              <a:xfrm>
                <a:off x="10005633" y="1602755"/>
                <a:ext cx="1041702" cy="461665"/>
              </a:xfrm>
              <a:prstGeom prst="rect">
                <a:avLst/>
              </a:prstGeom>
              <a:noFill/>
            </p:spPr>
            <p:txBody>
              <a:bodyPr wrap="square" lIns="91440" tIns="45720" rIns="91440" bIns="45720" rtlCol="0" anchor="t">
                <a:spAutoFit/>
              </a:bodyPr>
              <a:lstStyle/>
              <a:p>
                <a:r>
                  <a:rPr lang="en-GB" sz="2400" b="1">
                    <a:solidFill>
                      <a:schemeClr val="accent2"/>
                    </a:solidFill>
                  </a:rPr>
                  <a:t>100+</a:t>
                </a:r>
                <a:endParaRPr lang="en-IN" sz="2400" b="1">
                  <a:solidFill>
                    <a:schemeClr val="accent2"/>
                  </a:solidFill>
                </a:endParaRPr>
              </a:p>
            </p:txBody>
          </p:sp>
          <p:pic>
            <p:nvPicPr>
              <p:cNvPr id="59" name="Graphic 58" descr="Users with solid fill">
                <a:extLst>
                  <a:ext uri="{FF2B5EF4-FFF2-40B4-BE49-F238E27FC236}">
                    <a16:creationId xmlns:a16="http://schemas.microsoft.com/office/drawing/2014/main" id="{382209D8-900E-4CE2-BD01-242EA73C0B9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25837" y="374830"/>
                <a:ext cx="914400" cy="914400"/>
              </a:xfrm>
              <a:prstGeom prst="rect">
                <a:avLst/>
              </a:prstGeom>
            </p:spPr>
          </p:pic>
        </p:grpSp>
        <p:grpSp>
          <p:nvGrpSpPr>
            <p:cNvPr id="50" name="Group 49">
              <a:extLst>
                <a:ext uri="{FF2B5EF4-FFF2-40B4-BE49-F238E27FC236}">
                  <a16:creationId xmlns:a16="http://schemas.microsoft.com/office/drawing/2014/main" id="{9AF3822F-0F8A-47FA-91B1-079934A1CD75}"/>
                </a:ext>
              </a:extLst>
            </p:cNvPr>
            <p:cNvGrpSpPr/>
            <p:nvPr/>
          </p:nvGrpSpPr>
          <p:grpSpPr>
            <a:xfrm>
              <a:off x="9379599" y="2814974"/>
              <a:ext cx="2293769" cy="1453053"/>
              <a:chOff x="9379599" y="2814974"/>
              <a:chExt cx="2293769" cy="1453053"/>
            </a:xfrm>
          </p:grpSpPr>
          <p:sp>
            <p:nvSpPr>
              <p:cNvPr id="51" name="TextBox 50">
                <a:extLst>
                  <a:ext uri="{FF2B5EF4-FFF2-40B4-BE49-F238E27FC236}">
                    <a16:creationId xmlns:a16="http://schemas.microsoft.com/office/drawing/2014/main" id="{16CC85B7-DFB2-4418-BE6B-28C68076F1C1}"/>
                  </a:ext>
                </a:extLst>
              </p:cNvPr>
              <p:cNvSpPr txBox="1"/>
              <p:nvPr/>
            </p:nvSpPr>
            <p:spPr>
              <a:xfrm>
                <a:off x="9618157" y="3592269"/>
                <a:ext cx="1762661" cy="369332"/>
              </a:xfrm>
              <a:prstGeom prst="rect">
                <a:avLst/>
              </a:prstGeom>
              <a:noFill/>
            </p:spPr>
            <p:txBody>
              <a:bodyPr wrap="square" rtlCol="0">
                <a:spAutoFit/>
              </a:bodyPr>
              <a:lstStyle/>
              <a:p>
                <a:r>
                  <a:rPr lang="en-IN"/>
                  <a:t>Order Online</a:t>
                </a:r>
              </a:p>
            </p:txBody>
          </p:sp>
          <p:pic>
            <p:nvPicPr>
              <p:cNvPr id="52" name="Picture 4" descr="Online Order Icon 2575817">
                <a:extLst>
                  <a:ext uri="{FF2B5EF4-FFF2-40B4-BE49-F238E27FC236}">
                    <a16:creationId xmlns:a16="http://schemas.microsoft.com/office/drawing/2014/main" id="{673F96AC-1855-40C3-86B8-556D028631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05633" y="2814974"/>
                <a:ext cx="866831" cy="866831"/>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1FB2F1A4-D526-4733-AAE6-B5E84BE177A0}"/>
                  </a:ext>
                </a:extLst>
              </p:cNvPr>
              <p:cNvSpPr txBox="1"/>
              <p:nvPr/>
            </p:nvSpPr>
            <p:spPr>
              <a:xfrm>
                <a:off x="9379599" y="3837140"/>
                <a:ext cx="2293769" cy="430887"/>
              </a:xfrm>
              <a:prstGeom prst="rect">
                <a:avLst/>
              </a:prstGeom>
              <a:noFill/>
            </p:spPr>
            <p:txBody>
              <a:bodyPr wrap="none" rtlCol="0">
                <a:spAutoFit/>
              </a:bodyPr>
              <a:lstStyle/>
              <a:p>
                <a:r>
                  <a:rPr lang="en-IN" sz="2200" b="1">
                    <a:solidFill>
                      <a:schemeClr val="accent2"/>
                    </a:solidFill>
                  </a:rPr>
                  <a:t>Home Delivery</a:t>
                </a:r>
              </a:p>
            </p:txBody>
          </p:sp>
        </p:grpSp>
      </p:grpSp>
      <p:sp>
        <p:nvSpPr>
          <p:cNvPr id="71" name="TextBox 70">
            <a:extLst>
              <a:ext uri="{FF2B5EF4-FFF2-40B4-BE49-F238E27FC236}">
                <a16:creationId xmlns:a16="http://schemas.microsoft.com/office/drawing/2014/main" id="{9B5A3F7D-7818-4B00-BBB7-34D6344863A1}"/>
              </a:ext>
            </a:extLst>
          </p:cNvPr>
          <p:cNvSpPr txBox="1"/>
          <p:nvPr/>
        </p:nvSpPr>
        <p:spPr>
          <a:xfrm>
            <a:off x="1478280" y="6172200"/>
            <a:ext cx="940670" cy="369332"/>
          </a:xfrm>
          <a:prstGeom prst="rect">
            <a:avLst/>
          </a:prstGeom>
          <a:noFill/>
        </p:spPr>
        <p:txBody>
          <a:bodyPr wrap="square" rtlCol="0">
            <a:spAutoFit/>
          </a:bodyPr>
          <a:lstStyle/>
          <a:p>
            <a:endParaRPr lang="en-IN"/>
          </a:p>
        </p:txBody>
      </p:sp>
      <p:sp>
        <p:nvSpPr>
          <p:cNvPr id="72" name="TextBox 71">
            <a:extLst>
              <a:ext uri="{FF2B5EF4-FFF2-40B4-BE49-F238E27FC236}">
                <a16:creationId xmlns:a16="http://schemas.microsoft.com/office/drawing/2014/main" id="{B4B36A98-6065-4593-A0C8-3E929D35241D}"/>
              </a:ext>
            </a:extLst>
          </p:cNvPr>
          <p:cNvSpPr txBox="1"/>
          <p:nvPr/>
        </p:nvSpPr>
        <p:spPr>
          <a:xfrm>
            <a:off x="3162832" y="6518000"/>
            <a:ext cx="1634246" cy="246221"/>
          </a:xfrm>
          <a:prstGeom prst="rect">
            <a:avLst/>
          </a:prstGeom>
          <a:noFill/>
        </p:spPr>
        <p:txBody>
          <a:bodyPr wrap="square">
            <a:spAutoFit/>
          </a:bodyPr>
          <a:lstStyle/>
          <a:p>
            <a:r>
              <a:rPr lang="en-US" sz="1000">
                <a:solidFill>
                  <a:schemeClr val="bg2">
                    <a:lumMod val="50000"/>
                  </a:schemeClr>
                </a:solidFill>
                <a:effectLst/>
                <a:latin typeface="Open Sans" panose="020B0606030504020204" pitchFamily="34" charset="0"/>
                <a:ea typeface="Open Sans" panose="020B0606030504020204" pitchFamily="34" charset="0"/>
                <a:cs typeface="Open Sans" panose="020B0606030504020204" pitchFamily="34" charset="0"/>
              </a:rPr>
              <a:t>Data source: </a:t>
            </a:r>
            <a:r>
              <a:rPr lang="en-US" sz="1000">
                <a:solidFill>
                  <a:schemeClr val="bg2">
                    <a:lumMod val="50000"/>
                  </a:schemeClr>
                </a:solidFill>
                <a:effectLst/>
                <a:latin typeface="Open Sans" panose="020B0606030504020204" pitchFamily="34" charset="0"/>
                <a:ea typeface="Open Sans" panose="020B0606030504020204" pitchFamily="34" charset="0"/>
                <a:cs typeface="Open Sans" panose="020B0606030504020204" pitchFamily="34" charset="0"/>
                <a:hlinkClick r:id="rId13">
                  <a:extLst>
                    <a:ext uri="{A12FA001-AC4F-418D-AE19-62706E023703}">
                      <ahyp:hlinkClr xmlns:ahyp="http://schemas.microsoft.com/office/drawing/2018/hyperlinkcolor" val="tx"/>
                    </a:ext>
                  </a:extLst>
                </a:hlinkClick>
              </a:rPr>
              <a:t>Zoom Info</a:t>
            </a:r>
            <a:endParaRPr lang="en-IN" sz="100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83549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A56E168-3824-4E2F-A19B-7CFF5395DFCB}"/>
              </a:ext>
            </a:extLst>
          </p:cNvPr>
          <p:cNvSpPr>
            <a:spLocks noGrp="1"/>
          </p:cNvSpPr>
          <p:nvPr>
            <p:ph type="title"/>
          </p:nvPr>
        </p:nvSpPr>
        <p:spPr/>
        <p:txBody>
          <a:bodyPr/>
          <a:lstStyle/>
          <a:p>
            <a:r>
              <a:rPr lang="en-US"/>
              <a:t>introduction</a:t>
            </a:r>
            <a:endParaRPr lang="en-IN"/>
          </a:p>
        </p:txBody>
      </p:sp>
      <p:sp>
        <p:nvSpPr>
          <p:cNvPr id="4" name="Footer Placeholder 3">
            <a:extLst>
              <a:ext uri="{FF2B5EF4-FFF2-40B4-BE49-F238E27FC236}">
                <a16:creationId xmlns:a16="http://schemas.microsoft.com/office/drawing/2014/main" id="{9386788F-9072-4088-BE9A-8B8BBFD0B688}"/>
              </a:ext>
            </a:extLst>
          </p:cNvPr>
          <p:cNvSpPr>
            <a:spLocks noGrp="1"/>
          </p:cNvSpPr>
          <p:nvPr>
            <p:ph type="ftr" sz="quarter" idx="3"/>
          </p:nvPr>
        </p:nvSpPr>
        <p:spPr/>
        <p:txBody>
          <a:bodyPr/>
          <a:lstStyle/>
          <a:p>
            <a:r>
              <a:rPr lang="en-US"/>
              <a:t>Proprietary and Confidential</a:t>
            </a:r>
          </a:p>
        </p:txBody>
      </p:sp>
      <p:sp>
        <p:nvSpPr>
          <p:cNvPr id="5" name="Slide Number Placeholder 4">
            <a:extLst>
              <a:ext uri="{FF2B5EF4-FFF2-40B4-BE49-F238E27FC236}">
                <a16:creationId xmlns:a16="http://schemas.microsoft.com/office/drawing/2014/main" id="{988A5685-394B-4813-8626-273B9EC9C9DF}"/>
              </a:ext>
            </a:extLst>
          </p:cNvPr>
          <p:cNvSpPr>
            <a:spLocks noGrp="1"/>
          </p:cNvSpPr>
          <p:nvPr>
            <p:ph type="sldNum" sz="quarter" idx="4"/>
          </p:nvPr>
        </p:nvSpPr>
        <p:spPr/>
        <p:txBody>
          <a:bodyPr/>
          <a:lstStyle/>
          <a:p>
            <a:fld id="{3DD8A316-1690-4C62-9DF0-0D0BBB2020CF}" type="slidenum">
              <a:rPr lang="en-US" smtClean="0"/>
              <a:pPr/>
              <a:t>3</a:t>
            </a:fld>
            <a:r>
              <a:rPr lang="en-US"/>
              <a:t> </a:t>
            </a:r>
          </a:p>
        </p:txBody>
      </p:sp>
    </p:spTree>
    <p:extLst>
      <p:ext uri="{BB962C8B-B14F-4D97-AF65-F5344CB8AC3E}">
        <p14:creationId xmlns:p14="http://schemas.microsoft.com/office/powerpoint/2010/main" val="3387370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F7005E-5BB8-4415-AEB9-4110F8F85AAE}"/>
              </a:ext>
            </a:extLst>
          </p:cNvPr>
          <p:cNvSpPr>
            <a:spLocks noGrp="1"/>
          </p:cNvSpPr>
          <p:nvPr>
            <p:ph type="title"/>
          </p:nvPr>
        </p:nvSpPr>
        <p:spPr/>
        <p:txBody>
          <a:bodyPr/>
          <a:lstStyle/>
          <a:p>
            <a:r>
              <a:rPr lang="en-GB" err="1">
                <a:solidFill>
                  <a:schemeClr val="tx1"/>
                </a:solidFill>
                <a:hlinkClick r:id="rId3" action="ppaction://hlinksldjump">
                  <a:extLst>
                    <a:ext uri="{A12FA001-AC4F-418D-AE19-62706E023703}">
                      <ahyp:hlinkClr xmlns:ahyp="http://schemas.microsoft.com/office/drawing/2018/hyperlinkcolor" val="tx"/>
                    </a:ext>
                  </a:extLst>
                </a:hlinkClick>
              </a:rPr>
              <a:t>Co.dx</a:t>
            </a:r>
            <a:r>
              <a:rPr lang="en-GB">
                <a:solidFill>
                  <a:schemeClr val="tx1"/>
                </a:solidFill>
                <a:hlinkClick r:id="rId3" action="ppaction://hlinksldjump">
                  <a:extLst>
                    <a:ext uri="{A12FA001-AC4F-418D-AE19-62706E023703}">
                      <ahyp:hlinkClr xmlns:ahyp="http://schemas.microsoft.com/office/drawing/2018/hyperlinkcolor" val="tx"/>
                    </a:ext>
                  </a:extLst>
                </a:hlinkClick>
              </a:rPr>
              <a:t> screenshot</a:t>
            </a:r>
            <a:endParaRPr lang="en-IN">
              <a:solidFill>
                <a:schemeClr val="tx1"/>
              </a:solidFill>
              <a:hlinkClick r:id="rId3" action="ppaction://hlinksldjump">
                <a:extLst>
                  <a:ext uri="{A12FA001-AC4F-418D-AE19-62706E023703}">
                    <ahyp:hlinkClr xmlns:ahyp="http://schemas.microsoft.com/office/drawing/2018/hyperlinkcolor" val="tx"/>
                  </a:ext>
                </a:extLst>
              </a:hlinkClick>
            </a:endParaRPr>
          </a:p>
        </p:txBody>
      </p:sp>
      <p:sp>
        <p:nvSpPr>
          <p:cNvPr id="4" name="Slide Number Placeholder 3">
            <a:extLst>
              <a:ext uri="{FF2B5EF4-FFF2-40B4-BE49-F238E27FC236}">
                <a16:creationId xmlns:a16="http://schemas.microsoft.com/office/drawing/2014/main" id="{759EADA5-4433-4851-AEAE-8EE0DE7B7286}"/>
              </a:ext>
            </a:extLst>
          </p:cNvPr>
          <p:cNvSpPr>
            <a:spLocks noGrp="1"/>
          </p:cNvSpPr>
          <p:nvPr>
            <p:ph type="sldNum" sz="quarter" idx="4"/>
          </p:nvPr>
        </p:nvSpPr>
        <p:spPr/>
        <p:txBody>
          <a:bodyPr/>
          <a:lstStyle/>
          <a:p>
            <a:fld id="{3DD8A316-1690-4C62-9DF0-0D0BBB2020CF}" type="slidenum">
              <a:rPr lang="en-US" sz="900" smtClean="0"/>
              <a:pPr/>
              <a:t>30</a:t>
            </a:fld>
            <a:r>
              <a:rPr lang="en-US"/>
              <a:t> </a:t>
            </a:r>
          </a:p>
        </p:txBody>
      </p:sp>
      <p:sp>
        <p:nvSpPr>
          <p:cNvPr id="5" name="Footer Placeholder 4">
            <a:extLst>
              <a:ext uri="{FF2B5EF4-FFF2-40B4-BE49-F238E27FC236}">
                <a16:creationId xmlns:a16="http://schemas.microsoft.com/office/drawing/2014/main" id="{3BAB3620-39EE-4B70-A428-4C40C98ED2F9}"/>
              </a:ext>
            </a:extLst>
          </p:cNvPr>
          <p:cNvSpPr>
            <a:spLocks noGrp="1"/>
          </p:cNvSpPr>
          <p:nvPr>
            <p:ph type="ftr" sz="quarter" idx="3"/>
          </p:nvPr>
        </p:nvSpPr>
        <p:spPr/>
        <p:txBody>
          <a:bodyPr/>
          <a:lstStyle/>
          <a:p>
            <a:r>
              <a:rPr lang="en-US"/>
              <a:t>Proprietary and Confidential</a:t>
            </a:r>
          </a:p>
        </p:txBody>
      </p:sp>
      <p:pic>
        <p:nvPicPr>
          <p:cNvPr id="10" name="Picture 9">
            <a:extLst>
              <a:ext uri="{FF2B5EF4-FFF2-40B4-BE49-F238E27FC236}">
                <a16:creationId xmlns:a16="http://schemas.microsoft.com/office/drawing/2014/main" id="{58ABC3E7-A52D-448E-B377-7960C00F7318}"/>
              </a:ext>
            </a:extLst>
          </p:cNvPr>
          <p:cNvPicPr>
            <a:picLocks noChangeAspect="1"/>
          </p:cNvPicPr>
          <p:nvPr/>
        </p:nvPicPr>
        <p:blipFill>
          <a:blip r:embed="rId4"/>
          <a:stretch>
            <a:fillRect/>
          </a:stretch>
        </p:blipFill>
        <p:spPr>
          <a:xfrm>
            <a:off x="241512" y="2093604"/>
            <a:ext cx="11708975" cy="2670792"/>
          </a:xfrm>
          <a:prstGeom prst="rect">
            <a:avLst/>
          </a:prstGeom>
        </p:spPr>
      </p:pic>
    </p:spTree>
    <p:extLst>
      <p:ext uri="{BB962C8B-B14F-4D97-AF65-F5344CB8AC3E}">
        <p14:creationId xmlns:p14="http://schemas.microsoft.com/office/powerpoint/2010/main" val="4037356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8A5469A-5DC5-4178-B8AE-25B6E803F0D7}"/>
              </a:ext>
            </a:extLst>
          </p:cNvPr>
          <p:cNvSpPr>
            <a:spLocks noGrp="1"/>
          </p:cNvSpPr>
          <p:nvPr>
            <p:ph type="ftr" sz="quarter" idx="3"/>
          </p:nvPr>
        </p:nvSpPr>
        <p:spPr/>
        <p:txBody>
          <a:bodyPr/>
          <a:lstStyle/>
          <a:p>
            <a:r>
              <a:rPr lang="en-US"/>
              <a:t>Proprietary and Confidential</a:t>
            </a:r>
          </a:p>
        </p:txBody>
      </p:sp>
      <p:sp>
        <p:nvSpPr>
          <p:cNvPr id="5" name="Slide Number Placeholder 4">
            <a:extLst>
              <a:ext uri="{FF2B5EF4-FFF2-40B4-BE49-F238E27FC236}">
                <a16:creationId xmlns:a16="http://schemas.microsoft.com/office/drawing/2014/main" id="{E284A0C5-54A7-481F-B5B1-ADC88C678156}"/>
              </a:ext>
            </a:extLst>
          </p:cNvPr>
          <p:cNvSpPr>
            <a:spLocks noGrp="1"/>
          </p:cNvSpPr>
          <p:nvPr>
            <p:ph type="sldNum" sz="quarter" idx="4"/>
          </p:nvPr>
        </p:nvSpPr>
        <p:spPr/>
        <p:txBody>
          <a:bodyPr/>
          <a:lstStyle/>
          <a:p>
            <a:fld id="{3DD8A316-1690-4C62-9DF0-0D0BBB2020CF}" type="slidenum">
              <a:rPr lang="en-US" smtClean="0"/>
              <a:pPr/>
              <a:t>31</a:t>
            </a:fld>
            <a:r>
              <a:rPr lang="en-US"/>
              <a:t> </a:t>
            </a:r>
          </a:p>
        </p:txBody>
      </p:sp>
      <p:cxnSp>
        <p:nvCxnSpPr>
          <p:cNvPr id="8" name="Straight Connector 7">
            <a:extLst>
              <a:ext uri="{FF2B5EF4-FFF2-40B4-BE49-F238E27FC236}">
                <a16:creationId xmlns:a16="http://schemas.microsoft.com/office/drawing/2014/main" id="{3BADF799-3B9F-482B-A0AC-FB958D004AB1}"/>
              </a:ext>
            </a:extLst>
          </p:cNvPr>
          <p:cNvCxnSpPr>
            <a:cxnSpLocks/>
          </p:cNvCxnSpPr>
          <p:nvPr/>
        </p:nvCxnSpPr>
        <p:spPr>
          <a:xfrm flipH="1">
            <a:off x="0" y="283082"/>
            <a:ext cx="12192000" cy="5614135"/>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826AF8D3-FC3A-446B-90B6-FC7831902DC5}"/>
              </a:ext>
            </a:extLst>
          </p:cNvPr>
          <p:cNvCxnSpPr>
            <a:cxnSpLocks/>
          </p:cNvCxnSpPr>
          <p:nvPr/>
        </p:nvCxnSpPr>
        <p:spPr>
          <a:xfrm>
            <a:off x="0" y="453498"/>
            <a:ext cx="12192000" cy="5536485"/>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a:extLst>
              <a:ext uri="{FF2B5EF4-FFF2-40B4-BE49-F238E27FC236}">
                <a16:creationId xmlns:a16="http://schemas.microsoft.com/office/drawing/2014/main" id="{E98440E6-079C-4631-BFF8-67C4CC7809D2}"/>
              </a:ext>
            </a:extLst>
          </p:cNvPr>
          <p:cNvCxnSpPr>
            <a:cxnSpLocks/>
          </p:cNvCxnSpPr>
          <p:nvPr/>
        </p:nvCxnSpPr>
        <p:spPr>
          <a:xfrm>
            <a:off x="6056788" y="3849838"/>
            <a:ext cx="0" cy="2625784"/>
          </a:xfrm>
          <a:prstGeom prst="line">
            <a:avLst/>
          </a:prstGeom>
        </p:spPr>
        <p:style>
          <a:lnRef idx="1">
            <a:schemeClr val="accent2"/>
          </a:lnRef>
          <a:fillRef idx="0">
            <a:schemeClr val="accent2"/>
          </a:fillRef>
          <a:effectRef idx="0">
            <a:schemeClr val="accent2"/>
          </a:effectRef>
          <a:fontRef idx="minor">
            <a:schemeClr val="tx1"/>
          </a:fontRef>
        </p:style>
      </p:cxnSp>
      <p:grpSp>
        <p:nvGrpSpPr>
          <p:cNvPr id="54" name="Group 53">
            <a:extLst>
              <a:ext uri="{FF2B5EF4-FFF2-40B4-BE49-F238E27FC236}">
                <a16:creationId xmlns:a16="http://schemas.microsoft.com/office/drawing/2014/main" id="{8AD3C276-13C9-4722-8179-A822E7E62ADE}"/>
              </a:ext>
            </a:extLst>
          </p:cNvPr>
          <p:cNvGrpSpPr/>
          <p:nvPr/>
        </p:nvGrpSpPr>
        <p:grpSpPr>
          <a:xfrm>
            <a:off x="129415" y="1946178"/>
            <a:ext cx="2982386" cy="369332"/>
            <a:chOff x="129415" y="1946178"/>
            <a:chExt cx="2982386" cy="369332"/>
          </a:xfrm>
        </p:grpSpPr>
        <p:sp>
          <p:nvSpPr>
            <p:cNvPr id="53" name="Rectangle: Rounded Corners 52">
              <a:extLst>
                <a:ext uri="{FF2B5EF4-FFF2-40B4-BE49-F238E27FC236}">
                  <a16:creationId xmlns:a16="http://schemas.microsoft.com/office/drawing/2014/main" id="{97E66557-AAF4-413E-9794-0E3040EBCF7F}"/>
                </a:ext>
              </a:extLst>
            </p:cNvPr>
            <p:cNvSpPr/>
            <p:nvPr/>
          </p:nvSpPr>
          <p:spPr>
            <a:xfrm>
              <a:off x="129415" y="1946178"/>
              <a:ext cx="2889621" cy="36933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253C8126-43BA-4D95-B8E4-16D860F91653}"/>
                </a:ext>
              </a:extLst>
            </p:cNvPr>
            <p:cNvSpPr txBox="1"/>
            <p:nvPr/>
          </p:nvSpPr>
          <p:spPr>
            <a:xfrm>
              <a:off x="222180" y="1946178"/>
              <a:ext cx="2889621" cy="369332"/>
            </a:xfrm>
            <a:prstGeom prst="rect">
              <a:avLst/>
            </a:prstGeom>
            <a:noFill/>
          </p:spPr>
          <p:txBody>
            <a:bodyPr wrap="square" rtlCol="0">
              <a:spAutoFit/>
            </a:bodyPr>
            <a:lstStyle/>
            <a:p>
              <a:r>
                <a:rPr lang="en-US">
                  <a:solidFill>
                    <a:schemeClr val="bg1"/>
                  </a:solidFill>
                </a:rPr>
                <a:t>What matters to him ?</a:t>
              </a:r>
              <a:endParaRPr lang="en-IN">
                <a:solidFill>
                  <a:schemeClr val="bg1"/>
                </a:solidFill>
              </a:endParaRPr>
            </a:p>
          </p:txBody>
        </p:sp>
      </p:grpSp>
      <p:grpSp>
        <p:nvGrpSpPr>
          <p:cNvPr id="58" name="Group 57">
            <a:extLst>
              <a:ext uri="{FF2B5EF4-FFF2-40B4-BE49-F238E27FC236}">
                <a16:creationId xmlns:a16="http://schemas.microsoft.com/office/drawing/2014/main" id="{2CE17087-9848-4E5F-96B4-661867C70EE5}"/>
              </a:ext>
            </a:extLst>
          </p:cNvPr>
          <p:cNvGrpSpPr/>
          <p:nvPr/>
        </p:nvGrpSpPr>
        <p:grpSpPr>
          <a:xfrm>
            <a:off x="9080201" y="1946178"/>
            <a:ext cx="2982386" cy="369332"/>
            <a:chOff x="129415" y="1946178"/>
            <a:chExt cx="2982386" cy="369332"/>
          </a:xfrm>
        </p:grpSpPr>
        <p:sp>
          <p:nvSpPr>
            <p:cNvPr id="59" name="Rectangle: Rounded Corners 58">
              <a:extLst>
                <a:ext uri="{FF2B5EF4-FFF2-40B4-BE49-F238E27FC236}">
                  <a16:creationId xmlns:a16="http://schemas.microsoft.com/office/drawing/2014/main" id="{07FEE253-7B2E-4C13-8F90-75F6EE148C6C}"/>
                </a:ext>
              </a:extLst>
            </p:cNvPr>
            <p:cNvSpPr/>
            <p:nvPr/>
          </p:nvSpPr>
          <p:spPr>
            <a:xfrm>
              <a:off x="129415" y="1946178"/>
              <a:ext cx="2889621" cy="36933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TextBox 59">
              <a:extLst>
                <a:ext uri="{FF2B5EF4-FFF2-40B4-BE49-F238E27FC236}">
                  <a16:creationId xmlns:a16="http://schemas.microsoft.com/office/drawing/2014/main" id="{62A2FEAC-744B-499C-9DB4-E8FA72C29DC0}"/>
                </a:ext>
              </a:extLst>
            </p:cNvPr>
            <p:cNvSpPr txBox="1"/>
            <p:nvPr/>
          </p:nvSpPr>
          <p:spPr>
            <a:xfrm>
              <a:off x="222180" y="1946178"/>
              <a:ext cx="2889621" cy="369332"/>
            </a:xfrm>
            <a:prstGeom prst="rect">
              <a:avLst/>
            </a:prstGeom>
            <a:noFill/>
          </p:spPr>
          <p:txBody>
            <a:bodyPr wrap="square" rtlCol="0">
              <a:spAutoFit/>
            </a:bodyPr>
            <a:lstStyle/>
            <a:p>
              <a:r>
                <a:rPr lang="en-US">
                  <a:solidFill>
                    <a:schemeClr val="bg1"/>
                  </a:solidFill>
                </a:rPr>
                <a:t>What influences him ?</a:t>
              </a:r>
              <a:endParaRPr lang="en-IN">
                <a:solidFill>
                  <a:schemeClr val="bg1"/>
                </a:solidFill>
              </a:endParaRPr>
            </a:p>
          </p:txBody>
        </p:sp>
      </p:grpSp>
      <p:grpSp>
        <p:nvGrpSpPr>
          <p:cNvPr id="61" name="Group 60">
            <a:extLst>
              <a:ext uri="{FF2B5EF4-FFF2-40B4-BE49-F238E27FC236}">
                <a16:creationId xmlns:a16="http://schemas.microsoft.com/office/drawing/2014/main" id="{17ACA711-68F3-4B23-9E6F-33F43C21A2FE}"/>
              </a:ext>
            </a:extLst>
          </p:cNvPr>
          <p:cNvGrpSpPr/>
          <p:nvPr/>
        </p:nvGrpSpPr>
        <p:grpSpPr>
          <a:xfrm>
            <a:off x="4297672" y="544060"/>
            <a:ext cx="3623925" cy="369332"/>
            <a:chOff x="129415" y="1946178"/>
            <a:chExt cx="3180521" cy="369332"/>
          </a:xfrm>
        </p:grpSpPr>
        <p:sp>
          <p:nvSpPr>
            <p:cNvPr id="62" name="Rectangle: Rounded Corners 61">
              <a:extLst>
                <a:ext uri="{FF2B5EF4-FFF2-40B4-BE49-F238E27FC236}">
                  <a16:creationId xmlns:a16="http://schemas.microsoft.com/office/drawing/2014/main" id="{1E73AD4C-9DEF-43B2-9174-008B47978FBE}"/>
                </a:ext>
              </a:extLst>
            </p:cNvPr>
            <p:cNvSpPr/>
            <p:nvPr/>
          </p:nvSpPr>
          <p:spPr>
            <a:xfrm>
              <a:off x="129415" y="1946178"/>
              <a:ext cx="2889621" cy="36933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TextBox 62">
              <a:extLst>
                <a:ext uri="{FF2B5EF4-FFF2-40B4-BE49-F238E27FC236}">
                  <a16:creationId xmlns:a16="http://schemas.microsoft.com/office/drawing/2014/main" id="{CF8FF9AA-4AC7-4C65-B9AA-0B0D5F660080}"/>
                </a:ext>
              </a:extLst>
            </p:cNvPr>
            <p:cNvSpPr txBox="1"/>
            <p:nvPr/>
          </p:nvSpPr>
          <p:spPr>
            <a:xfrm>
              <a:off x="222180" y="1946178"/>
              <a:ext cx="3087756" cy="369332"/>
            </a:xfrm>
            <a:prstGeom prst="rect">
              <a:avLst/>
            </a:prstGeom>
            <a:noFill/>
          </p:spPr>
          <p:txBody>
            <a:bodyPr wrap="square" rtlCol="0">
              <a:spAutoFit/>
            </a:bodyPr>
            <a:lstStyle/>
            <a:p>
              <a:r>
                <a:rPr lang="en-US">
                  <a:solidFill>
                    <a:schemeClr val="bg1"/>
                  </a:solidFill>
                </a:rPr>
                <a:t>What does he feel/think ?</a:t>
              </a:r>
              <a:endParaRPr lang="en-IN">
                <a:solidFill>
                  <a:schemeClr val="bg1"/>
                </a:solidFill>
              </a:endParaRPr>
            </a:p>
          </p:txBody>
        </p:sp>
      </p:grpSp>
      <p:grpSp>
        <p:nvGrpSpPr>
          <p:cNvPr id="64" name="Group 63">
            <a:extLst>
              <a:ext uri="{FF2B5EF4-FFF2-40B4-BE49-F238E27FC236}">
                <a16:creationId xmlns:a16="http://schemas.microsoft.com/office/drawing/2014/main" id="{47038910-8E03-45A2-8AA2-CC95BC7CED2F}"/>
              </a:ext>
            </a:extLst>
          </p:cNvPr>
          <p:cNvGrpSpPr/>
          <p:nvPr/>
        </p:nvGrpSpPr>
        <p:grpSpPr>
          <a:xfrm>
            <a:off x="3361249" y="4359730"/>
            <a:ext cx="2654885" cy="1194988"/>
            <a:chOff x="129415" y="1946178"/>
            <a:chExt cx="2980767" cy="662599"/>
          </a:xfrm>
        </p:grpSpPr>
        <p:sp>
          <p:nvSpPr>
            <p:cNvPr id="65" name="Rectangle: Rounded Corners 64">
              <a:extLst>
                <a:ext uri="{FF2B5EF4-FFF2-40B4-BE49-F238E27FC236}">
                  <a16:creationId xmlns:a16="http://schemas.microsoft.com/office/drawing/2014/main" id="{35EDD45B-918C-496F-9CB2-55949181AD97}"/>
                </a:ext>
              </a:extLst>
            </p:cNvPr>
            <p:cNvSpPr/>
            <p:nvPr/>
          </p:nvSpPr>
          <p:spPr>
            <a:xfrm>
              <a:off x="129415" y="1946178"/>
              <a:ext cx="2889621" cy="36933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TextBox 65">
              <a:extLst>
                <a:ext uri="{FF2B5EF4-FFF2-40B4-BE49-F238E27FC236}">
                  <a16:creationId xmlns:a16="http://schemas.microsoft.com/office/drawing/2014/main" id="{9F2AC6EF-A44E-454F-BC4F-36A2043E847E}"/>
                </a:ext>
              </a:extLst>
            </p:cNvPr>
            <p:cNvSpPr txBox="1"/>
            <p:nvPr/>
          </p:nvSpPr>
          <p:spPr>
            <a:xfrm>
              <a:off x="220561" y="1962446"/>
              <a:ext cx="2889621" cy="646331"/>
            </a:xfrm>
            <a:prstGeom prst="rect">
              <a:avLst/>
            </a:prstGeom>
            <a:noFill/>
          </p:spPr>
          <p:txBody>
            <a:bodyPr wrap="square" rtlCol="0">
              <a:spAutoFit/>
            </a:bodyPr>
            <a:lstStyle/>
            <a:p>
              <a:r>
                <a:rPr lang="en-US">
                  <a:solidFill>
                    <a:schemeClr val="bg1"/>
                  </a:solidFill>
                </a:rPr>
                <a:t>What are his biggest hurdles ?</a:t>
              </a:r>
              <a:endParaRPr lang="en-IN">
                <a:solidFill>
                  <a:schemeClr val="bg1"/>
                </a:solidFill>
              </a:endParaRPr>
            </a:p>
          </p:txBody>
        </p:sp>
      </p:grpSp>
      <p:grpSp>
        <p:nvGrpSpPr>
          <p:cNvPr id="67" name="Group 66">
            <a:extLst>
              <a:ext uri="{FF2B5EF4-FFF2-40B4-BE49-F238E27FC236}">
                <a16:creationId xmlns:a16="http://schemas.microsoft.com/office/drawing/2014/main" id="{13F63A58-B849-4EEB-8B3F-7CD3752D2029}"/>
              </a:ext>
            </a:extLst>
          </p:cNvPr>
          <p:cNvGrpSpPr/>
          <p:nvPr/>
        </p:nvGrpSpPr>
        <p:grpSpPr>
          <a:xfrm>
            <a:off x="6145549" y="4374925"/>
            <a:ext cx="2417666" cy="666085"/>
            <a:chOff x="129414" y="1946178"/>
            <a:chExt cx="2889622" cy="369332"/>
          </a:xfrm>
        </p:grpSpPr>
        <p:sp>
          <p:nvSpPr>
            <p:cNvPr id="68" name="Rectangle: Rounded Corners 67">
              <a:extLst>
                <a:ext uri="{FF2B5EF4-FFF2-40B4-BE49-F238E27FC236}">
                  <a16:creationId xmlns:a16="http://schemas.microsoft.com/office/drawing/2014/main" id="{1410FA03-CE94-410D-9492-3CCA9FBB78FC}"/>
                </a:ext>
              </a:extLst>
            </p:cNvPr>
            <p:cNvSpPr/>
            <p:nvPr/>
          </p:nvSpPr>
          <p:spPr>
            <a:xfrm>
              <a:off x="129415" y="1946178"/>
              <a:ext cx="2889621" cy="369332"/>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F23B9231-551D-4B94-8FCA-E6BE7907DF06}"/>
                </a:ext>
              </a:extLst>
            </p:cNvPr>
            <p:cNvSpPr txBox="1"/>
            <p:nvPr/>
          </p:nvSpPr>
          <p:spPr>
            <a:xfrm>
              <a:off x="129414" y="1946178"/>
              <a:ext cx="2889621" cy="358379"/>
            </a:xfrm>
            <a:prstGeom prst="rect">
              <a:avLst/>
            </a:prstGeom>
            <a:noFill/>
          </p:spPr>
          <p:txBody>
            <a:bodyPr wrap="square" rtlCol="0">
              <a:spAutoFit/>
            </a:bodyPr>
            <a:lstStyle/>
            <a:p>
              <a:pPr algn="r"/>
              <a:r>
                <a:rPr lang="en-US">
                  <a:solidFill>
                    <a:schemeClr val="bg1"/>
                  </a:solidFill>
                </a:rPr>
                <a:t>What are his short- term goals ?</a:t>
              </a:r>
              <a:endParaRPr lang="en-IN">
                <a:solidFill>
                  <a:schemeClr val="bg1"/>
                </a:solidFill>
              </a:endParaRPr>
            </a:p>
          </p:txBody>
        </p:sp>
      </p:grpSp>
      <p:sp>
        <p:nvSpPr>
          <p:cNvPr id="55" name="TextBox 54">
            <a:extLst>
              <a:ext uri="{FF2B5EF4-FFF2-40B4-BE49-F238E27FC236}">
                <a16:creationId xmlns:a16="http://schemas.microsoft.com/office/drawing/2014/main" id="{0059265A-87A3-4C92-80CE-E6215026C939}"/>
              </a:ext>
            </a:extLst>
          </p:cNvPr>
          <p:cNvSpPr txBox="1"/>
          <p:nvPr/>
        </p:nvSpPr>
        <p:spPr>
          <a:xfrm>
            <a:off x="2234368" y="5150236"/>
            <a:ext cx="3875267" cy="1089529"/>
          </a:xfrm>
          <a:prstGeom prst="rect">
            <a:avLst/>
          </a:prstGeom>
          <a:noFill/>
        </p:spPr>
        <p:txBody>
          <a:bodyPr wrap="square" rtlCol="0">
            <a:spAutoFit/>
          </a:bodyPr>
          <a:lstStyle/>
          <a:p>
            <a:pPr marL="342900" lvl="0" indent="-342900">
              <a:lnSpc>
                <a:spcPct val="115000"/>
              </a:lnSpc>
              <a:spcAft>
                <a:spcPts val="100"/>
              </a:spcAft>
              <a:buFont typeface="Arial" panose="020B0604020202020204" pitchFamily="34" charset="0"/>
              <a:buChar char="•"/>
            </a:pPr>
            <a:r>
              <a:rPr lang="en-IN" sz="1400">
                <a:effectLst/>
                <a:latin typeface="Montserrat Light" panose="00000400000000000000" pitchFamily="50" charset="0"/>
                <a:ea typeface="Times New Roman" panose="02020603050405020304" pitchFamily="18" charset="0"/>
                <a:cs typeface="Times New Roman" panose="02020603050405020304" pitchFamily="18" charset="0"/>
              </a:rPr>
              <a:t>Loyalty of the current customer base</a:t>
            </a:r>
          </a:p>
          <a:p>
            <a:pPr marL="342900" lvl="0" indent="-342900">
              <a:lnSpc>
                <a:spcPct val="115000"/>
              </a:lnSpc>
              <a:spcAft>
                <a:spcPts val="100"/>
              </a:spcAft>
              <a:buFont typeface="Arial" panose="020B0604020202020204" pitchFamily="34" charset="0"/>
              <a:buChar char="•"/>
            </a:pPr>
            <a:r>
              <a:rPr lang="en-IN" sz="1400">
                <a:effectLst/>
                <a:latin typeface="Montserrat Light" panose="00000400000000000000" pitchFamily="50" charset="0"/>
                <a:ea typeface="Times New Roman" panose="02020603050405020304" pitchFamily="18" charset="0"/>
                <a:cs typeface="Times New Roman" panose="02020603050405020304" pitchFamily="18" charset="0"/>
              </a:rPr>
              <a:t>Incompetency of the Sales Team</a:t>
            </a:r>
          </a:p>
          <a:p>
            <a:pPr marL="342900" lvl="0" indent="-342900">
              <a:lnSpc>
                <a:spcPct val="115000"/>
              </a:lnSpc>
              <a:spcAft>
                <a:spcPts val="100"/>
              </a:spcAft>
              <a:buFont typeface="Arial" panose="020B0604020202020204" pitchFamily="34" charset="0"/>
              <a:buChar char="•"/>
            </a:pPr>
            <a:r>
              <a:rPr lang="en-IN" sz="1400">
                <a:effectLst/>
                <a:latin typeface="Montserrat Light" panose="00000400000000000000" pitchFamily="50" charset="0"/>
                <a:ea typeface="Times New Roman" panose="02020603050405020304" pitchFamily="18" charset="0"/>
                <a:cs typeface="Times New Roman" panose="02020603050405020304" pitchFamily="18" charset="0"/>
              </a:rPr>
              <a:t>Ineffective Credit Card Schemes</a:t>
            </a:r>
          </a:p>
          <a:p>
            <a:endParaRPr lang="en-IN" sz="1400">
              <a:latin typeface="Montserrat Light" panose="00000400000000000000" pitchFamily="50" charset="0"/>
            </a:endParaRPr>
          </a:p>
        </p:txBody>
      </p:sp>
      <p:sp>
        <p:nvSpPr>
          <p:cNvPr id="71" name="TextBox 70">
            <a:extLst>
              <a:ext uri="{FF2B5EF4-FFF2-40B4-BE49-F238E27FC236}">
                <a16:creationId xmlns:a16="http://schemas.microsoft.com/office/drawing/2014/main" id="{B9E32239-E429-4A9C-808D-46200282D68F}"/>
              </a:ext>
            </a:extLst>
          </p:cNvPr>
          <p:cNvSpPr txBox="1"/>
          <p:nvPr/>
        </p:nvSpPr>
        <p:spPr>
          <a:xfrm>
            <a:off x="7880154" y="2485945"/>
            <a:ext cx="4158613" cy="2119042"/>
          </a:xfrm>
          <a:prstGeom prst="rect">
            <a:avLst/>
          </a:prstGeom>
          <a:noFill/>
        </p:spPr>
        <p:txBody>
          <a:bodyPr wrap="square" lIns="91440" tIns="45720" rIns="91440" bIns="45720" rtlCol="0" anchor="t">
            <a:spAutoFit/>
          </a:bodyPr>
          <a:lstStyle/>
          <a:p>
            <a:pPr marL="342900" lvl="0" indent="-342900">
              <a:lnSpc>
                <a:spcPct val="115000"/>
              </a:lnSpc>
              <a:spcAft>
                <a:spcPts val="100"/>
              </a:spcAft>
              <a:buFont typeface="Arial" panose="020B0604020202020204" pitchFamily="34" charset="0"/>
              <a:buChar char="•"/>
            </a:pPr>
            <a:r>
              <a:rPr lang="en-US" sz="1400">
                <a:latin typeface="Montserrat Light"/>
                <a:ea typeface="Times New Roman" panose="02020603050405020304" pitchFamily="18" charset="0"/>
                <a:cs typeface="Times New Roman"/>
              </a:rPr>
              <a:t>C</a:t>
            </a:r>
            <a:r>
              <a:rPr lang="en-US" sz="1400">
                <a:effectLst/>
                <a:latin typeface="Montserrat Light"/>
                <a:ea typeface="Times New Roman" panose="02020603050405020304" pitchFamily="18" charset="0"/>
                <a:cs typeface="Times New Roman"/>
              </a:rPr>
              <a:t>lose relationship with the marketing department</a:t>
            </a:r>
            <a:endParaRPr lang="en-IN" sz="1400">
              <a:effectLst/>
              <a:latin typeface="Montserrat Light"/>
              <a:ea typeface="Times New Roman" panose="02020603050405020304" pitchFamily="18" charset="0"/>
              <a:cs typeface="Times New Roman"/>
            </a:endParaRPr>
          </a:p>
          <a:p>
            <a:pPr marL="342900" indent="-342900">
              <a:lnSpc>
                <a:spcPct val="114999"/>
              </a:lnSpc>
              <a:spcAft>
                <a:spcPts val="100"/>
              </a:spcAft>
              <a:buFont typeface="Arial" panose="020B0604020202020204" pitchFamily="34" charset="0"/>
              <a:buChar char="•"/>
            </a:pPr>
            <a:r>
              <a:rPr lang="en-IN" sz="1400">
                <a:latin typeface="Montserrat Light"/>
                <a:cs typeface="Times New Roman"/>
              </a:rPr>
              <a:t>Has a close eye on the sales tactics used by competitors</a:t>
            </a:r>
            <a:endParaRPr lang="en-IN" sz="1400">
              <a:latin typeface="Montserrat Light" panose="00000400000000000000" pitchFamily="50" charset="0"/>
              <a:cs typeface="Times New Roman"/>
            </a:endParaRPr>
          </a:p>
          <a:p>
            <a:pPr marL="342900" indent="-342900">
              <a:lnSpc>
                <a:spcPct val="114999"/>
              </a:lnSpc>
              <a:spcAft>
                <a:spcPts val="100"/>
              </a:spcAft>
              <a:buFont typeface="Arial" panose="020B0604020202020204" pitchFamily="34" charset="0"/>
              <a:buChar char="•"/>
            </a:pPr>
            <a:r>
              <a:rPr lang="en-US" sz="1400">
                <a:latin typeface="Montserrat Light"/>
                <a:cs typeface="Times New Roman"/>
              </a:rPr>
              <a:t>Out of the box ideas driven by new technologies</a:t>
            </a:r>
          </a:p>
          <a:p>
            <a:pPr>
              <a:lnSpc>
                <a:spcPct val="114999"/>
              </a:lnSpc>
              <a:spcAft>
                <a:spcPts val="100"/>
              </a:spcAft>
            </a:pPr>
            <a:endParaRPr lang="en-IN" sz="1400">
              <a:latin typeface="Montserrat Light" panose="00000400000000000000" pitchFamily="50" charset="0"/>
              <a:cs typeface="Times New Roman"/>
            </a:endParaRPr>
          </a:p>
          <a:p>
            <a:pPr marL="342900" indent="-342900">
              <a:lnSpc>
                <a:spcPct val="114999"/>
              </a:lnSpc>
              <a:spcAft>
                <a:spcPts val="100"/>
              </a:spcAft>
              <a:buFont typeface="Arial" panose="020B0604020202020204" pitchFamily="34" charset="0"/>
              <a:buChar char="•"/>
            </a:pPr>
            <a:endParaRPr lang="en-IN" sz="1400">
              <a:latin typeface="Montserrat Light" panose="00000400000000000000" pitchFamily="50" charset="0"/>
              <a:cs typeface="Times New Roman"/>
            </a:endParaRPr>
          </a:p>
          <a:p>
            <a:pPr marL="342900" indent="-342900">
              <a:lnSpc>
                <a:spcPct val="114999"/>
              </a:lnSpc>
              <a:spcAft>
                <a:spcPts val="100"/>
              </a:spcAft>
              <a:buFont typeface="Arial" panose="020B0604020202020204" pitchFamily="34" charset="0"/>
              <a:buChar char="•"/>
            </a:pPr>
            <a:endParaRPr lang="en-IN" sz="1400">
              <a:latin typeface="Montserrat Light" panose="00000400000000000000" pitchFamily="50" charset="0"/>
              <a:cs typeface="Times New Roman"/>
            </a:endParaRPr>
          </a:p>
          <a:p>
            <a:endParaRPr lang="en-IN" sz="1400">
              <a:latin typeface="Montserrat Light" panose="00000400000000000000" pitchFamily="50" charset="0"/>
            </a:endParaRPr>
          </a:p>
        </p:txBody>
      </p:sp>
      <p:sp>
        <p:nvSpPr>
          <p:cNvPr id="72" name="TextBox 71">
            <a:extLst>
              <a:ext uri="{FF2B5EF4-FFF2-40B4-BE49-F238E27FC236}">
                <a16:creationId xmlns:a16="http://schemas.microsoft.com/office/drawing/2014/main" id="{AFB75A11-DA0F-4C31-B81E-CB799E71D590}"/>
              </a:ext>
            </a:extLst>
          </p:cNvPr>
          <p:cNvSpPr txBox="1"/>
          <p:nvPr/>
        </p:nvSpPr>
        <p:spPr>
          <a:xfrm>
            <a:off x="139422" y="2571425"/>
            <a:ext cx="4366311" cy="1585049"/>
          </a:xfrm>
          <a:prstGeom prst="rect">
            <a:avLst/>
          </a:prstGeom>
          <a:noFill/>
        </p:spPr>
        <p:txBody>
          <a:bodyPr wrap="square" lIns="91440" tIns="45720" rIns="91440" bIns="45720" rtlCol="0" anchor="t">
            <a:spAutoFit/>
          </a:bodyPr>
          <a:lstStyle/>
          <a:p>
            <a:pPr marL="342900" indent="-342900">
              <a:lnSpc>
                <a:spcPct val="115000"/>
              </a:lnSpc>
              <a:spcAft>
                <a:spcPts val="100"/>
              </a:spcAft>
              <a:buFont typeface="Arial" panose="020B0604020202020204" pitchFamily="34" charset="0"/>
              <a:buChar char="•"/>
            </a:pPr>
            <a:r>
              <a:rPr lang="en-US" sz="1400">
                <a:effectLst/>
                <a:latin typeface="Montserrat Light"/>
                <a:ea typeface="Times New Roman" panose="02020603050405020304" pitchFamily="18" charset="0"/>
                <a:cs typeface="Times New Roman"/>
              </a:rPr>
              <a:t>Increase customers in his region </a:t>
            </a:r>
            <a:r>
              <a:rPr lang="en-US" sz="1400">
                <a:latin typeface="Montserrat Light"/>
                <a:ea typeface="Times New Roman" panose="02020603050405020304" pitchFamily="18" charset="0"/>
                <a:cs typeface="Times New Roman"/>
              </a:rPr>
              <a:t>of operation</a:t>
            </a:r>
          </a:p>
          <a:p>
            <a:pPr marL="342900" indent="-342900">
              <a:lnSpc>
                <a:spcPct val="114999"/>
              </a:lnSpc>
              <a:spcAft>
                <a:spcPts val="100"/>
              </a:spcAft>
              <a:buFont typeface="Arial" panose="020B0604020202020204" pitchFamily="34" charset="0"/>
              <a:buChar char="•"/>
            </a:pPr>
            <a:r>
              <a:rPr lang="en-US" sz="1400">
                <a:latin typeface="Montserrat Light"/>
                <a:cs typeface="Times New Roman"/>
              </a:rPr>
              <a:t>Attracting profitable clients</a:t>
            </a:r>
            <a:endParaRPr lang="en-US" sz="1400">
              <a:latin typeface="Montserrat Light" panose="00000400000000000000" pitchFamily="50" charset="0"/>
              <a:cs typeface="Times New Roman" panose="02020603050405020304" pitchFamily="18" charset="0"/>
            </a:endParaRPr>
          </a:p>
          <a:p>
            <a:pPr marL="342900" indent="-342900">
              <a:lnSpc>
                <a:spcPct val="115000"/>
              </a:lnSpc>
              <a:spcAft>
                <a:spcPts val="100"/>
              </a:spcAft>
              <a:buFont typeface="Arial" panose="020B0604020202020204" pitchFamily="34" charset="0"/>
              <a:buChar char="•"/>
            </a:pPr>
            <a:r>
              <a:rPr lang="en-US" sz="1400">
                <a:ea typeface="+mn-lt"/>
                <a:cs typeface="+mn-lt"/>
              </a:rPr>
              <a:t>I</a:t>
            </a:r>
            <a:r>
              <a:rPr lang="en-US" sz="1400">
                <a:latin typeface="Montserrat Light"/>
                <a:ea typeface="+mn-lt"/>
                <a:cs typeface="+mn-lt"/>
              </a:rPr>
              <a:t>dentifying where improvements can be made and developing success-driven plans</a:t>
            </a:r>
            <a:endParaRPr lang="en-US" sz="1400">
              <a:latin typeface="Montserrat Light"/>
              <a:cs typeface="Times New Roman" panose="02020603050405020304" pitchFamily="18" charset="0"/>
            </a:endParaRPr>
          </a:p>
          <a:p>
            <a:endParaRPr lang="en-IN" sz="1400">
              <a:latin typeface="Montserrat Light" panose="00000400000000000000" pitchFamily="50" charset="0"/>
            </a:endParaRPr>
          </a:p>
        </p:txBody>
      </p:sp>
      <p:sp>
        <p:nvSpPr>
          <p:cNvPr id="73" name="TextBox 72">
            <a:extLst>
              <a:ext uri="{FF2B5EF4-FFF2-40B4-BE49-F238E27FC236}">
                <a16:creationId xmlns:a16="http://schemas.microsoft.com/office/drawing/2014/main" id="{EBAA936A-4802-44C5-AB8B-3E8338FCA4EC}"/>
              </a:ext>
            </a:extLst>
          </p:cNvPr>
          <p:cNvSpPr txBox="1"/>
          <p:nvPr/>
        </p:nvSpPr>
        <p:spPr>
          <a:xfrm>
            <a:off x="6097443" y="5138333"/>
            <a:ext cx="4261679" cy="1337289"/>
          </a:xfrm>
          <a:prstGeom prst="rect">
            <a:avLst/>
          </a:prstGeom>
          <a:noFill/>
        </p:spPr>
        <p:txBody>
          <a:bodyPr wrap="square" lIns="91440" tIns="45720" rIns="91440" bIns="45720" rtlCol="0" anchor="t">
            <a:spAutoFit/>
          </a:bodyPr>
          <a:lstStyle/>
          <a:p>
            <a:pPr marL="342900" lvl="0" indent="-342900">
              <a:lnSpc>
                <a:spcPct val="115000"/>
              </a:lnSpc>
              <a:spcAft>
                <a:spcPts val="100"/>
              </a:spcAft>
              <a:buFont typeface="Arial" panose="020B0604020202020204" pitchFamily="34" charset="0"/>
              <a:buChar char="•"/>
            </a:pPr>
            <a:r>
              <a:rPr lang="en-US" sz="1400">
                <a:effectLst/>
                <a:latin typeface="Montserrat Light" panose="00000400000000000000" pitchFamily="50" charset="0"/>
                <a:ea typeface="Times New Roman" panose="02020603050405020304" pitchFamily="18" charset="0"/>
                <a:cs typeface="Times New Roman" panose="02020603050405020304" pitchFamily="18" charset="0"/>
              </a:rPr>
              <a:t>Running successful acquisition campaigns</a:t>
            </a:r>
          </a:p>
          <a:p>
            <a:pPr marL="342900" lvl="0" indent="-342900">
              <a:lnSpc>
                <a:spcPct val="115000"/>
              </a:lnSpc>
              <a:spcAft>
                <a:spcPts val="100"/>
              </a:spcAft>
              <a:buFont typeface="Arial" panose="020B0604020202020204" pitchFamily="34" charset="0"/>
              <a:buChar char="•"/>
            </a:pPr>
            <a:r>
              <a:rPr lang="en-US" sz="1400">
                <a:effectLst/>
                <a:latin typeface="Montserrat Light" panose="00000400000000000000" pitchFamily="50" charset="0"/>
                <a:ea typeface="Times New Roman" panose="02020603050405020304" pitchFamily="18" charset="0"/>
                <a:cs typeface="Times New Roman" panose="02020603050405020304" pitchFamily="18" charset="0"/>
              </a:rPr>
              <a:t>Use analytics to target customers</a:t>
            </a:r>
          </a:p>
          <a:p>
            <a:pPr marL="342900" lvl="0" indent="-342900">
              <a:lnSpc>
                <a:spcPct val="115000"/>
              </a:lnSpc>
              <a:spcAft>
                <a:spcPts val="100"/>
              </a:spcAft>
              <a:buFont typeface="Arial" panose="020B0604020202020204" pitchFamily="34" charset="0"/>
              <a:buChar char="•"/>
            </a:pPr>
            <a:r>
              <a:rPr lang="en-US" sz="1400">
                <a:latin typeface="Montserrat Light" panose="00000400000000000000" pitchFamily="50" charset="0"/>
                <a:ea typeface="Times New Roman" panose="02020603050405020304" pitchFamily="18" charset="0"/>
                <a:cs typeface="Times New Roman" panose="02020603050405020304" pitchFamily="18" charset="0"/>
              </a:rPr>
              <a:t>Attracting customers by claiming to protect them from fraudsters</a:t>
            </a:r>
            <a:endParaRPr lang="en-US" sz="1400">
              <a:effectLst/>
              <a:latin typeface="Montserrat Light" panose="00000400000000000000" pitchFamily="50" charset="0"/>
              <a:ea typeface="Times New Roman" panose="02020603050405020304" pitchFamily="18" charset="0"/>
              <a:cs typeface="Times New Roman" panose="02020603050405020304" pitchFamily="18" charset="0"/>
            </a:endParaRPr>
          </a:p>
          <a:p>
            <a:endParaRPr lang="en-IN" sz="1400">
              <a:latin typeface="Montserrat Light" panose="00000400000000000000" pitchFamily="50" charset="0"/>
            </a:endParaRPr>
          </a:p>
        </p:txBody>
      </p:sp>
      <p:sp>
        <p:nvSpPr>
          <p:cNvPr id="74" name="TextBox 73">
            <a:extLst>
              <a:ext uri="{FF2B5EF4-FFF2-40B4-BE49-F238E27FC236}">
                <a16:creationId xmlns:a16="http://schemas.microsoft.com/office/drawing/2014/main" id="{7BB55DCD-DB5E-494A-A65A-C6170D4614CF}"/>
              </a:ext>
            </a:extLst>
          </p:cNvPr>
          <p:cNvSpPr txBox="1"/>
          <p:nvPr/>
        </p:nvSpPr>
        <p:spPr>
          <a:xfrm>
            <a:off x="3927358" y="997464"/>
            <a:ext cx="4485634" cy="1337289"/>
          </a:xfrm>
          <a:prstGeom prst="rect">
            <a:avLst/>
          </a:prstGeom>
          <a:noFill/>
        </p:spPr>
        <p:txBody>
          <a:bodyPr wrap="square" lIns="91440" tIns="45720" rIns="91440" bIns="45720" rtlCol="0" anchor="t">
            <a:spAutoFit/>
          </a:bodyPr>
          <a:lstStyle/>
          <a:p>
            <a:pPr marL="342900" lvl="0" indent="-342900">
              <a:lnSpc>
                <a:spcPct val="115000"/>
              </a:lnSpc>
              <a:spcAft>
                <a:spcPts val="100"/>
              </a:spcAft>
              <a:buFont typeface="Arial" panose="020B0604020202020204" pitchFamily="34" charset="0"/>
              <a:buChar char="•"/>
            </a:pPr>
            <a:r>
              <a:rPr lang="en-US" sz="1400">
                <a:latin typeface="Montserrat Light"/>
                <a:ea typeface="Times New Roman" panose="02020603050405020304" pitchFamily="18" charset="0"/>
                <a:cs typeface="Times New Roman"/>
              </a:rPr>
              <a:t>Responsible for company’s Sales Decision</a:t>
            </a:r>
            <a:endParaRPr lang="en-IN" sz="1400">
              <a:effectLst/>
              <a:latin typeface="Montserrat Light"/>
              <a:ea typeface="Times New Roman" panose="02020603050405020304" pitchFamily="18" charset="0"/>
              <a:cs typeface="Times New Roman"/>
            </a:endParaRPr>
          </a:p>
          <a:p>
            <a:pPr marL="342900" lvl="0" indent="-342900">
              <a:lnSpc>
                <a:spcPct val="115000"/>
              </a:lnSpc>
              <a:spcAft>
                <a:spcPts val="100"/>
              </a:spcAft>
              <a:buFont typeface="Arial" panose="020B0604020202020204" pitchFamily="34" charset="0"/>
              <a:buChar char="•"/>
            </a:pPr>
            <a:r>
              <a:rPr lang="en-US" sz="1400">
                <a:effectLst/>
                <a:latin typeface="Montserrat Light"/>
                <a:ea typeface="Times New Roman" panose="02020603050405020304" pitchFamily="18" charset="0"/>
                <a:cs typeface="Times New Roman"/>
              </a:rPr>
              <a:t>Improve customer satisfaction by anticipating consumer needs</a:t>
            </a:r>
            <a:endParaRPr lang="en-US" sz="1400">
              <a:effectLst/>
              <a:latin typeface="Montserrat Light" panose="00000400000000000000" pitchFamily="50" charset="0"/>
              <a:ea typeface="Times New Roman" panose="02020603050405020304" pitchFamily="18" charset="0"/>
              <a:cs typeface="Times New Roman" panose="02020603050405020304" pitchFamily="18" charset="0"/>
            </a:endParaRPr>
          </a:p>
          <a:p>
            <a:pPr marL="342900" indent="-342900">
              <a:lnSpc>
                <a:spcPct val="114999"/>
              </a:lnSpc>
              <a:spcAft>
                <a:spcPts val="100"/>
              </a:spcAft>
              <a:buFont typeface="Arial" panose="020B0604020202020204" pitchFamily="34" charset="0"/>
              <a:buChar char="•"/>
            </a:pPr>
            <a:r>
              <a:rPr lang="en-US" sz="1400">
                <a:latin typeface="Montserrat Light"/>
                <a:cs typeface="Times New Roman"/>
              </a:rPr>
              <a:t>Wants to devise new Sales tactics</a:t>
            </a:r>
            <a:endParaRPr lang="en-US" sz="1400">
              <a:latin typeface="Montserrat Light" panose="00000400000000000000" pitchFamily="50" charset="0"/>
              <a:cs typeface="Times New Roman"/>
            </a:endParaRPr>
          </a:p>
          <a:p>
            <a:endParaRPr lang="en-IN" sz="1400">
              <a:latin typeface="Montserrat Light" panose="00000400000000000000" pitchFamily="50" charset="0"/>
            </a:endParaRPr>
          </a:p>
        </p:txBody>
      </p:sp>
      <p:pic>
        <p:nvPicPr>
          <p:cNvPr id="2" name="Picture 2">
            <a:extLst>
              <a:ext uri="{FF2B5EF4-FFF2-40B4-BE49-F238E27FC236}">
                <a16:creationId xmlns:a16="http://schemas.microsoft.com/office/drawing/2014/main" id="{D6445D1D-8EE0-48EE-9446-D9734B9154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5166" y="2156956"/>
            <a:ext cx="2130651" cy="2108983"/>
          </a:xfrm>
          <a:prstGeom prst="ellipse">
            <a:avLst/>
          </a:prstGeom>
          <a:noFill/>
          <a:ln w="63500">
            <a:solidFill>
              <a:schemeClr val="accent3"/>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BEEE4D3-68F4-4665-AA8E-C0C31C305B5D}"/>
              </a:ext>
            </a:extLst>
          </p:cNvPr>
          <p:cNvSpPr txBox="1"/>
          <p:nvPr/>
        </p:nvSpPr>
        <p:spPr>
          <a:xfrm>
            <a:off x="139422" y="112542"/>
            <a:ext cx="9033544" cy="369332"/>
          </a:xfrm>
          <a:prstGeom prst="rect">
            <a:avLst/>
          </a:prstGeom>
          <a:noFill/>
        </p:spPr>
        <p:txBody>
          <a:bodyPr wrap="square" rtlCol="0">
            <a:spAutoFit/>
          </a:bodyPr>
          <a:lstStyle/>
          <a:p>
            <a:r>
              <a:rPr lang="en-US" b="1">
                <a:solidFill>
                  <a:srgbClr val="002060"/>
                </a:solidFill>
                <a:latin typeface="Open Sans" panose="020B0606030504020204" pitchFamily="34" charset="0"/>
                <a:ea typeface="Open Sans" panose="020B0606030504020204" pitchFamily="34" charset="0"/>
                <a:cs typeface="Open Sans" panose="020B0606030504020204" pitchFamily="34" charset="0"/>
              </a:rPr>
              <a:t>Mr. Sumeet </a:t>
            </a:r>
            <a:r>
              <a:rPr lang="en-US" b="1" err="1">
                <a:solidFill>
                  <a:srgbClr val="002060"/>
                </a:solidFill>
                <a:latin typeface="Open Sans" panose="020B0606030504020204" pitchFamily="34" charset="0"/>
                <a:ea typeface="Open Sans" panose="020B0606030504020204" pitchFamily="34" charset="0"/>
                <a:cs typeface="Open Sans" panose="020B0606030504020204" pitchFamily="34" charset="0"/>
              </a:rPr>
              <a:t>Pundlik</a:t>
            </a:r>
            <a:r>
              <a:rPr lang="en-US" b="1">
                <a:solidFill>
                  <a:srgbClr val="002060"/>
                </a:solidFill>
                <a:latin typeface="Open Sans" panose="020B0606030504020204" pitchFamily="34" charset="0"/>
                <a:ea typeface="Open Sans" panose="020B0606030504020204" pitchFamily="34" charset="0"/>
                <a:cs typeface="Open Sans" panose="020B0606030504020204" pitchFamily="34" charset="0"/>
              </a:rPr>
              <a:t>, Director- Corporate &amp; Retail Cards Acquisition, NAJM</a:t>
            </a:r>
            <a:endParaRPr lang="en-IN" b="1">
              <a:solidFill>
                <a:srgbClr val="00206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94952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585E-1E69-4DA0-B74E-D86C492EEE84}"/>
              </a:ext>
            </a:extLst>
          </p:cNvPr>
          <p:cNvSpPr>
            <a:spLocks noGrp="1"/>
          </p:cNvSpPr>
          <p:nvPr>
            <p:ph type="title"/>
          </p:nvPr>
        </p:nvSpPr>
        <p:spPr/>
        <p:txBody>
          <a:bodyPr/>
          <a:lstStyle/>
          <a:p>
            <a:r>
              <a:rPr lang="en-US"/>
              <a:t>Problem at hand</a:t>
            </a:r>
            <a:endParaRPr lang="en-IN"/>
          </a:p>
        </p:txBody>
      </p:sp>
      <p:sp>
        <p:nvSpPr>
          <p:cNvPr id="4" name="Slide Number Placeholder 3">
            <a:extLst>
              <a:ext uri="{FF2B5EF4-FFF2-40B4-BE49-F238E27FC236}">
                <a16:creationId xmlns:a16="http://schemas.microsoft.com/office/drawing/2014/main" id="{37B56325-95C1-49FE-B965-83F3E8309B90}"/>
              </a:ext>
            </a:extLst>
          </p:cNvPr>
          <p:cNvSpPr>
            <a:spLocks noGrp="1"/>
          </p:cNvSpPr>
          <p:nvPr>
            <p:ph type="sldNum" sz="quarter" idx="4"/>
          </p:nvPr>
        </p:nvSpPr>
        <p:spPr/>
        <p:txBody>
          <a:bodyPr/>
          <a:lstStyle/>
          <a:p>
            <a:fld id="{3DD8A316-1690-4C62-9DF0-0D0BBB2020CF}" type="slidenum">
              <a:rPr lang="en-US" sz="900" smtClean="0"/>
              <a:pPr/>
              <a:t>4</a:t>
            </a:fld>
            <a:r>
              <a:rPr lang="en-US"/>
              <a:t> </a:t>
            </a:r>
          </a:p>
        </p:txBody>
      </p:sp>
      <p:sp>
        <p:nvSpPr>
          <p:cNvPr id="5" name="Footer Placeholder 4">
            <a:extLst>
              <a:ext uri="{FF2B5EF4-FFF2-40B4-BE49-F238E27FC236}">
                <a16:creationId xmlns:a16="http://schemas.microsoft.com/office/drawing/2014/main" id="{FE2626E7-DECD-4AAB-85FF-39AA201C133F}"/>
              </a:ext>
            </a:extLst>
          </p:cNvPr>
          <p:cNvSpPr>
            <a:spLocks noGrp="1"/>
          </p:cNvSpPr>
          <p:nvPr>
            <p:ph type="ftr" sz="quarter" idx="3"/>
          </p:nvPr>
        </p:nvSpPr>
        <p:spPr/>
        <p:txBody>
          <a:bodyPr/>
          <a:lstStyle/>
          <a:p>
            <a:r>
              <a:rPr lang="en-US"/>
              <a:t>Proprietary and Confidential</a:t>
            </a:r>
          </a:p>
        </p:txBody>
      </p:sp>
      <p:sp>
        <p:nvSpPr>
          <p:cNvPr id="29" name="TextBox 28">
            <a:extLst>
              <a:ext uri="{FF2B5EF4-FFF2-40B4-BE49-F238E27FC236}">
                <a16:creationId xmlns:a16="http://schemas.microsoft.com/office/drawing/2014/main" id="{A7494427-C4A8-4D67-9475-5654C12846B0}"/>
              </a:ext>
            </a:extLst>
          </p:cNvPr>
          <p:cNvSpPr txBox="1"/>
          <p:nvPr/>
        </p:nvSpPr>
        <p:spPr>
          <a:xfrm>
            <a:off x="479425" y="1249421"/>
            <a:ext cx="3706702" cy="1323439"/>
          </a:xfrm>
          <a:prstGeom prst="rect">
            <a:avLst/>
          </a:prstGeom>
          <a:noFill/>
        </p:spPr>
        <p:txBody>
          <a:bodyPr wrap="square">
            <a:spAutoFit/>
          </a:bodyPr>
          <a:lstStyle/>
          <a:p>
            <a:pPr algn="just"/>
            <a:r>
              <a:rPr lang="en-IN" sz="1600" b="1" i="1" dirty="0">
                <a:solidFill>
                  <a:schemeClr val="accent2"/>
                </a:solidFill>
                <a:latin typeface="Open Sans"/>
              </a:rPr>
              <a:t>The credit card business of the company (NAJM) is interested in capitalizing untapped acquisition potential within its movie customer base (VOX).</a:t>
            </a:r>
          </a:p>
        </p:txBody>
      </p:sp>
      <p:grpSp>
        <p:nvGrpSpPr>
          <p:cNvPr id="10" name="Group 9">
            <a:extLst>
              <a:ext uri="{FF2B5EF4-FFF2-40B4-BE49-F238E27FC236}">
                <a16:creationId xmlns:a16="http://schemas.microsoft.com/office/drawing/2014/main" id="{33A8BD9C-492A-41F3-9115-6C828A07CB71}"/>
              </a:ext>
            </a:extLst>
          </p:cNvPr>
          <p:cNvGrpSpPr/>
          <p:nvPr/>
        </p:nvGrpSpPr>
        <p:grpSpPr>
          <a:xfrm>
            <a:off x="4134146" y="1036659"/>
            <a:ext cx="7578429" cy="4784681"/>
            <a:chOff x="3476176" y="1123750"/>
            <a:chExt cx="8236399" cy="5237693"/>
          </a:xfrm>
        </p:grpSpPr>
        <p:sp>
          <p:nvSpPr>
            <p:cNvPr id="6" name="Oval 5">
              <a:extLst>
                <a:ext uri="{FF2B5EF4-FFF2-40B4-BE49-F238E27FC236}">
                  <a16:creationId xmlns:a16="http://schemas.microsoft.com/office/drawing/2014/main" id="{F6E52656-220E-4773-9CC6-A6CDE08E6D5B}"/>
                </a:ext>
              </a:extLst>
            </p:cNvPr>
            <p:cNvSpPr/>
            <p:nvPr/>
          </p:nvSpPr>
          <p:spPr>
            <a:xfrm>
              <a:off x="3476176" y="1123750"/>
              <a:ext cx="8236399" cy="523769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lumMod val="95000"/>
                  </a:schemeClr>
                </a:solidFill>
              </a:endParaRPr>
            </a:p>
          </p:txBody>
        </p:sp>
        <p:graphicFrame>
          <p:nvGraphicFramePr>
            <p:cNvPr id="11" name="Diagram 10">
              <a:extLst>
                <a:ext uri="{FF2B5EF4-FFF2-40B4-BE49-F238E27FC236}">
                  <a16:creationId xmlns:a16="http://schemas.microsoft.com/office/drawing/2014/main" id="{2AF118BA-CA6A-4C02-9A8D-C530D46AD5BF}"/>
                </a:ext>
              </a:extLst>
            </p:cNvPr>
            <p:cNvGraphicFramePr/>
            <p:nvPr>
              <p:extLst>
                <p:ext uri="{D42A27DB-BD31-4B8C-83A1-F6EECF244321}">
                  <p14:modId xmlns:p14="http://schemas.microsoft.com/office/powerpoint/2010/main" val="2464373445"/>
                </p:ext>
              </p:extLst>
            </p:nvPr>
          </p:nvGraphicFramePr>
          <p:xfrm>
            <a:off x="5580114" y="1821823"/>
            <a:ext cx="4028523" cy="3126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2" name="Graphic 21" descr="Credit card outline">
              <a:extLst>
                <a:ext uri="{FF2B5EF4-FFF2-40B4-BE49-F238E27FC236}">
                  <a16:creationId xmlns:a16="http://schemas.microsoft.com/office/drawing/2014/main" id="{AF7073EB-57AB-4D39-9C93-BCFD7FAE90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5363" y="2107051"/>
              <a:ext cx="1151939" cy="1151939"/>
            </a:xfrm>
            <a:prstGeom prst="rect">
              <a:avLst/>
            </a:prstGeom>
          </p:spPr>
        </p:pic>
        <p:pic>
          <p:nvPicPr>
            <p:cNvPr id="24" name="Graphic 23" descr="Clapper board outline">
              <a:extLst>
                <a:ext uri="{FF2B5EF4-FFF2-40B4-BE49-F238E27FC236}">
                  <a16:creationId xmlns:a16="http://schemas.microsoft.com/office/drawing/2014/main" id="{9FA04D84-347C-4A03-8A05-FE254D212DC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06831" y="3258991"/>
              <a:ext cx="1037819" cy="1037819"/>
            </a:xfrm>
            <a:prstGeom prst="rect">
              <a:avLst/>
            </a:prstGeom>
          </p:spPr>
        </p:pic>
        <p:sp>
          <p:nvSpPr>
            <p:cNvPr id="7" name="TextBox 6">
              <a:extLst>
                <a:ext uri="{FF2B5EF4-FFF2-40B4-BE49-F238E27FC236}">
                  <a16:creationId xmlns:a16="http://schemas.microsoft.com/office/drawing/2014/main" id="{403A717E-43F9-4B80-A8DD-00E1390FF839}"/>
                </a:ext>
              </a:extLst>
            </p:cNvPr>
            <p:cNvSpPr txBox="1"/>
            <p:nvPr/>
          </p:nvSpPr>
          <p:spPr>
            <a:xfrm>
              <a:off x="6539297" y="1261320"/>
              <a:ext cx="2331020" cy="369332"/>
            </a:xfrm>
            <a:prstGeom prst="rect">
              <a:avLst/>
            </a:prstGeom>
            <a:noFill/>
          </p:spPr>
          <p:txBody>
            <a:bodyPr wrap="square" rtlCol="0">
              <a:spAutoFit/>
            </a:bodyPr>
            <a:lstStyle/>
            <a:p>
              <a:r>
                <a:rPr lang="en-US">
                  <a:solidFill>
                    <a:schemeClr val="bg2">
                      <a:lumMod val="50000"/>
                    </a:schemeClr>
                  </a:solidFill>
                </a:rPr>
                <a:t>Majid Al Futtaim</a:t>
              </a:r>
              <a:endParaRPr lang="en-IN">
                <a:solidFill>
                  <a:schemeClr val="bg2">
                    <a:lumMod val="50000"/>
                  </a:schemeClr>
                </a:solidFill>
              </a:endParaRPr>
            </a:p>
          </p:txBody>
        </p:sp>
      </p:grpSp>
      <p:grpSp>
        <p:nvGrpSpPr>
          <p:cNvPr id="12" name="Group 11">
            <a:extLst>
              <a:ext uri="{FF2B5EF4-FFF2-40B4-BE49-F238E27FC236}">
                <a16:creationId xmlns:a16="http://schemas.microsoft.com/office/drawing/2014/main" id="{336102ED-2588-407B-BF68-00BC5C86CCCE}"/>
              </a:ext>
            </a:extLst>
          </p:cNvPr>
          <p:cNvGrpSpPr/>
          <p:nvPr/>
        </p:nvGrpSpPr>
        <p:grpSpPr>
          <a:xfrm>
            <a:off x="7436666" y="3414529"/>
            <a:ext cx="3290283" cy="1606962"/>
            <a:chOff x="7436666" y="3414529"/>
            <a:chExt cx="3290283" cy="1606962"/>
          </a:xfrm>
        </p:grpSpPr>
        <p:pic>
          <p:nvPicPr>
            <p:cNvPr id="2050" name="Picture 2" descr="Left Hand Drawn Arrow Icons - Download Free Vector Icons | Noun Project">
              <a:extLst>
                <a:ext uri="{FF2B5EF4-FFF2-40B4-BE49-F238E27FC236}">
                  <a16:creationId xmlns:a16="http://schemas.microsoft.com/office/drawing/2014/main" id="{3241F310-41C7-4068-A5B1-872605644C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2304306" flipH="1">
              <a:off x="7436666" y="3414529"/>
              <a:ext cx="1364220" cy="143637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A8AF3A95-5AA2-46C0-8388-653F52CB4182}"/>
                </a:ext>
              </a:extLst>
            </p:cNvPr>
            <p:cNvSpPr txBox="1"/>
            <p:nvPr/>
          </p:nvSpPr>
          <p:spPr>
            <a:xfrm>
              <a:off x="8462623" y="4436716"/>
              <a:ext cx="2264326" cy="584775"/>
            </a:xfrm>
            <a:prstGeom prst="rect">
              <a:avLst/>
            </a:prstGeom>
            <a:noFill/>
          </p:spPr>
          <p:txBody>
            <a:bodyPr wrap="square" rtlCol="0">
              <a:spAutoFit/>
            </a:bodyPr>
            <a:lstStyle/>
            <a:p>
              <a:r>
                <a:rPr lang="en-US" sz="1600" b="1">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Customers of Interest</a:t>
              </a:r>
              <a:endParaRPr lang="en-IN" sz="1600" b="1">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27959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2" name="Picture 61" descr="Icon&#10;&#10;Description automatically generated">
            <a:extLst>
              <a:ext uri="{FF2B5EF4-FFF2-40B4-BE49-F238E27FC236}">
                <a16:creationId xmlns:a16="http://schemas.microsoft.com/office/drawing/2014/main" id="{418DEDDC-CA84-429F-B7AE-A88BC4A05A7D}"/>
              </a:ext>
            </a:extLst>
          </p:cNvPr>
          <p:cNvPicPr>
            <a:picLocks noChangeAspect="1"/>
          </p:cNvPicPr>
          <p:nvPr/>
        </p:nvPicPr>
        <p:blipFill rotWithShape="1">
          <a:blip r:embed="rId3">
            <a:extLst>
              <a:ext uri="{28A0092B-C50C-407E-A947-70E740481C1C}">
                <a14:useLocalDpi xmlns:a14="http://schemas.microsoft.com/office/drawing/2010/main" val="0"/>
              </a:ext>
            </a:extLst>
          </a:blip>
          <a:srcRect b="9643"/>
          <a:stretch/>
        </p:blipFill>
        <p:spPr>
          <a:xfrm>
            <a:off x="8091487" y="3716800"/>
            <a:ext cx="781498" cy="901655"/>
          </a:xfrm>
          <a:prstGeom prst="rect">
            <a:avLst/>
          </a:prstGeom>
        </p:spPr>
      </p:pic>
      <p:grpSp>
        <p:nvGrpSpPr>
          <p:cNvPr id="63" name="Group 62">
            <a:extLst>
              <a:ext uri="{FF2B5EF4-FFF2-40B4-BE49-F238E27FC236}">
                <a16:creationId xmlns:a16="http://schemas.microsoft.com/office/drawing/2014/main" id="{57D013AF-037B-482D-B9A3-EFED0D8F6702}"/>
              </a:ext>
            </a:extLst>
          </p:cNvPr>
          <p:cNvGrpSpPr/>
          <p:nvPr/>
        </p:nvGrpSpPr>
        <p:grpSpPr>
          <a:xfrm>
            <a:off x="4412302" y="5297756"/>
            <a:ext cx="2722178" cy="830997"/>
            <a:chOff x="4415871" y="5298976"/>
            <a:chExt cx="2722178" cy="830997"/>
          </a:xfrm>
        </p:grpSpPr>
        <p:pic>
          <p:nvPicPr>
            <p:cNvPr id="64" name="Picture 63" descr="Logo, company name&#10;&#10;Description automatically generated">
              <a:extLst>
                <a:ext uri="{FF2B5EF4-FFF2-40B4-BE49-F238E27FC236}">
                  <a16:creationId xmlns:a16="http://schemas.microsoft.com/office/drawing/2014/main" id="{92781731-AC39-4B8A-9E29-2D0FB84AE335}"/>
                </a:ext>
              </a:extLst>
            </p:cNvPr>
            <p:cNvPicPr>
              <a:picLocks noChangeAspect="1"/>
            </p:cNvPicPr>
            <p:nvPr/>
          </p:nvPicPr>
          <p:blipFill rotWithShape="1">
            <a:blip r:embed="rId4">
              <a:extLst>
                <a:ext uri="{28A0092B-C50C-407E-A947-70E740481C1C}">
                  <a14:useLocalDpi xmlns:a14="http://schemas.microsoft.com/office/drawing/2010/main" val="0"/>
                </a:ext>
              </a:extLst>
            </a:blip>
            <a:srcRect l="34753" t="25441" r="36068" b="26358"/>
            <a:stretch/>
          </p:blipFill>
          <p:spPr>
            <a:xfrm>
              <a:off x="4415871" y="5298976"/>
              <a:ext cx="1013475" cy="830997"/>
            </a:xfrm>
            <a:prstGeom prst="rect">
              <a:avLst/>
            </a:prstGeom>
          </p:spPr>
        </p:pic>
        <p:pic>
          <p:nvPicPr>
            <p:cNvPr id="65" name="Picture 64" descr="Logo&#10;&#10;Description automatically generated">
              <a:extLst>
                <a:ext uri="{FF2B5EF4-FFF2-40B4-BE49-F238E27FC236}">
                  <a16:creationId xmlns:a16="http://schemas.microsoft.com/office/drawing/2014/main" id="{E8734C55-9384-4918-87F5-47495C933B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3649" y="5701110"/>
              <a:ext cx="914400" cy="226935"/>
            </a:xfrm>
            <a:prstGeom prst="rect">
              <a:avLst/>
            </a:prstGeom>
          </p:spPr>
        </p:pic>
      </p:grpSp>
      <p:grpSp>
        <p:nvGrpSpPr>
          <p:cNvPr id="66" name="Group 65">
            <a:extLst>
              <a:ext uri="{FF2B5EF4-FFF2-40B4-BE49-F238E27FC236}">
                <a16:creationId xmlns:a16="http://schemas.microsoft.com/office/drawing/2014/main" id="{95FE99AA-993D-42FD-BBFB-0DCBCF811FE4}"/>
              </a:ext>
            </a:extLst>
          </p:cNvPr>
          <p:cNvGrpSpPr/>
          <p:nvPr/>
        </p:nvGrpSpPr>
        <p:grpSpPr>
          <a:xfrm>
            <a:off x="7784306" y="2326866"/>
            <a:ext cx="1379646" cy="645367"/>
            <a:chOff x="7784306" y="2326866"/>
            <a:chExt cx="1379646" cy="645367"/>
          </a:xfrm>
        </p:grpSpPr>
        <p:pic>
          <p:nvPicPr>
            <p:cNvPr id="67" name="Picture 66" descr="A picture containing text, clipart&#10;&#10;Description automatically generated">
              <a:extLst>
                <a:ext uri="{FF2B5EF4-FFF2-40B4-BE49-F238E27FC236}">
                  <a16:creationId xmlns:a16="http://schemas.microsoft.com/office/drawing/2014/main" id="{A4AE7AB0-4F86-48DD-926C-1DAF7D74B7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4306" y="2326866"/>
              <a:ext cx="1379646" cy="199221"/>
            </a:xfrm>
            <a:prstGeom prst="rect">
              <a:avLst/>
            </a:prstGeom>
          </p:spPr>
        </p:pic>
        <p:pic>
          <p:nvPicPr>
            <p:cNvPr id="68" name="Picture 67" descr="A picture containing text, clipart&#10;&#10;Description automatically generated">
              <a:extLst>
                <a:ext uri="{FF2B5EF4-FFF2-40B4-BE49-F238E27FC236}">
                  <a16:creationId xmlns:a16="http://schemas.microsoft.com/office/drawing/2014/main" id="{D93C7C7C-9C84-49C9-91B9-E98A420A6C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52837" y="2611841"/>
              <a:ext cx="1258798" cy="360392"/>
            </a:xfrm>
            <a:prstGeom prst="rect">
              <a:avLst/>
            </a:prstGeom>
          </p:spPr>
        </p:pic>
      </p:grpSp>
      <p:pic>
        <p:nvPicPr>
          <p:cNvPr id="69" name="Picture 68" descr="A picture containing text, clipart&#10;&#10;Description automatically generated">
            <a:extLst>
              <a:ext uri="{FF2B5EF4-FFF2-40B4-BE49-F238E27FC236}">
                <a16:creationId xmlns:a16="http://schemas.microsoft.com/office/drawing/2014/main" id="{0CA8F276-2264-43C5-8488-EA1F8ADBCADA}"/>
              </a:ext>
            </a:extLst>
          </p:cNvPr>
          <p:cNvPicPr>
            <a:picLocks noChangeAspect="1"/>
          </p:cNvPicPr>
          <p:nvPr/>
        </p:nvPicPr>
        <p:blipFill rotWithShape="1">
          <a:blip r:embed="rId8">
            <a:extLst>
              <a:ext uri="{28A0092B-C50C-407E-A947-70E740481C1C}">
                <a14:useLocalDpi xmlns:a14="http://schemas.microsoft.com/office/drawing/2010/main" val="0"/>
              </a:ext>
            </a:extLst>
          </a:blip>
          <a:srcRect l="4624" t="31308" r="3719" b="26493"/>
          <a:stretch/>
        </p:blipFill>
        <p:spPr>
          <a:xfrm>
            <a:off x="2186887" y="3102631"/>
            <a:ext cx="1558792" cy="312876"/>
          </a:xfrm>
          <a:prstGeom prst="rect">
            <a:avLst/>
          </a:prstGeom>
        </p:spPr>
      </p:pic>
      <p:grpSp>
        <p:nvGrpSpPr>
          <p:cNvPr id="70" name="Group 69">
            <a:extLst>
              <a:ext uri="{FF2B5EF4-FFF2-40B4-BE49-F238E27FC236}">
                <a16:creationId xmlns:a16="http://schemas.microsoft.com/office/drawing/2014/main" id="{C946879F-4BDA-4010-9B1E-D0CB09237357}"/>
              </a:ext>
            </a:extLst>
          </p:cNvPr>
          <p:cNvGrpSpPr/>
          <p:nvPr/>
        </p:nvGrpSpPr>
        <p:grpSpPr>
          <a:xfrm>
            <a:off x="1980086" y="5101017"/>
            <a:ext cx="1936908" cy="1108752"/>
            <a:chOff x="1980086" y="5101017"/>
            <a:chExt cx="1936908" cy="1108752"/>
          </a:xfrm>
        </p:grpSpPr>
        <p:pic>
          <p:nvPicPr>
            <p:cNvPr id="71" name="Picture 70" descr="Logo, company name&#10;&#10;Description automatically generated">
              <a:extLst>
                <a:ext uri="{FF2B5EF4-FFF2-40B4-BE49-F238E27FC236}">
                  <a16:creationId xmlns:a16="http://schemas.microsoft.com/office/drawing/2014/main" id="{54CBCDD5-35D0-4280-B53E-A04F18DE2B2B}"/>
                </a:ext>
              </a:extLst>
            </p:cNvPr>
            <p:cNvPicPr>
              <a:picLocks noChangeAspect="1"/>
            </p:cNvPicPr>
            <p:nvPr/>
          </p:nvPicPr>
          <p:blipFill rotWithShape="1">
            <a:blip r:embed="rId9">
              <a:extLst>
                <a:ext uri="{28A0092B-C50C-407E-A947-70E740481C1C}">
                  <a14:useLocalDpi xmlns:a14="http://schemas.microsoft.com/office/drawing/2010/main" val="0"/>
                </a:ext>
              </a:extLst>
            </a:blip>
            <a:srcRect l="8360" t="8647" r="2644" b="16098"/>
            <a:stretch/>
          </p:blipFill>
          <p:spPr>
            <a:xfrm>
              <a:off x="1980086" y="5103307"/>
              <a:ext cx="1214065" cy="1025446"/>
            </a:xfrm>
            <a:prstGeom prst="rect">
              <a:avLst/>
            </a:prstGeom>
          </p:spPr>
        </p:pic>
        <p:pic>
          <p:nvPicPr>
            <p:cNvPr id="72" name="Picture 71" descr="Text, logo&#10;&#10;Description automatically generated">
              <a:extLst>
                <a:ext uri="{FF2B5EF4-FFF2-40B4-BE49-F238E27FC236}">
                  <a16:creationId xmlns:a16="http://schemas.microsoft.com/office/drawing/2014/main" id="{A5B2B17E-4FBB-4C76-A39B-03CE4F887FEA}"/>
                </a:ext>
              </a:extLst>
            </p:cNvPr>
            <p:cNvPicPr>
              <a:picLocks noChangeAspect="1"/>
            </p:cNvPicPr>
            <p:nvPr/>
          </p:nvPicPr>
          <p:blipFill rotWithShape="1">
            <a:blip r:embed="rId10">
              <a:extLst>
                <a:ext uri="{28A0092B-C50C-407E-A947-70E740481C1C}">
                  <a14:useLocalDpi xmlns:a14="http://schemas.microsoft.com/office/drawing/2010/main" val="0"/>
                </a:ext>
              </a:extLst>
            </a:blip>
            <a:srcRect l="32320" r="32492"/>
            <a:stretch/>
          </p:blipFill>
          <p:spPr>
            <a:xfrm>
              <a:off x="3119291" y="5101017"/>
              <a:ext cx="797703" cy="1108752"/>
            </a:xfrm>
            <a:prstGeom prst="rect">
              <a:avLst/>
            </a:prstGeom>
          </p:spPr>
        </p:pic>
      </p:grpSp>
      <p:grpSp>
        <p:nvGrpSpPr>
          <p:cNvPr id="73" name="Group 72">
            <a:extLst>
              <a:ext uri="{FF2B5EF4-FFF2-40B4-BE49-F238E27FC236}">
                <a16:creationId xmlns:a16="http://schemas.microsoft.com/office/drawing/2014/main" id="{34EC8734-03D2-4974-9D4D-FD3EF773274C}"/>
              </a:ext>
            </a:extLst>
          </p:cNvPr>
          <p:cNvGrpSpPr/>
          <p:nvPr/>
        </p:nvGrpSpPr>
        <p:grpSpPr>
          <a:xfrm>
            <a:off x="4006176" y="1585484"/>
            <a:ext cx="3534593" cy="3333647"/>
            <a:chOff x="4388802" y="1585484"/>
            <a:chExt cx="3534593" cy="3333647"/>
          </a:xfrm>
        </p:grpSpPr>
        <p:grpSp>
          <p:nvGrpSpPr>
            <p:cNvPr id="74" name="Group 73">
              <a:extLst>
                <a:ext uri="{FF2B5EF4-FFF2-40B4-BE49-F238E27FC236}">
                  <a16:creationId xmlns:a16="http://schemas.microsoft.com/office/drawing/2014/main" id="{2E2CEE33-5859-432C-BC98-E48A9C26C6F2}"/>
                </a:ext>
              </a:extLst>
            </p:cNvPr>
            <p:cNvGrpSpPr/>
            <p:nvPr/>
          </p:nvGrpSpPr>
          <p:grpSpPr>
            <a:xfrm>
              <a:off x="4388802" y="1585484"/>
              <a:ext cx="3534593" cy="3333647"/>
              <a:chOff x="7594202" y="2051603"/>
              <a:chExt cx="3869635" cy="3703983"/>
            </a:xfrm>
          </p:grpSpPr>
          <p:sp>
            <p:nvSpPr>
              <p:cNvPr id="78" name="Flowchart: Connector 77">
                <a:extLst>
                  <a:ext uri="{FF2B5EF4-FFF2-40B4-BE49-F238E27FC236}">
                    <a16:creationId xmlns:a16="http://schemas.microsoft.com/office/drawing/2014/main" id="{2FDF261A-4435-4EA5-9DF7-403719D39F76}"/>
                  </a:ext>
                </a:extLst>
              </p:cNvPr>
              <p:cNvSpPr/>
              <p:nvPr/>
            </p:nvSpPr>
            <p:spPr>
              <a:xfrm>
                <a:off x="7700221" y="2151293"/>
                <a:ext cx="3657598" cy="3498574"/>
              </a:xfrm>
              <a:prstGeom prst="flowChartConnector">
                <a:avLst/>
              </a:prstGeom>
              <a:solidFill>
                <a:schemeClr val="bg1"/>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Flowchart: Connector 78">
                <a:extLst>
                  <a:ext uri="{FF2B5EF4-FFF2-40B4-BE49-F238E27FC236}">
                    <a16:creationId xmlns:a16="http://schemas.microsoft.com/office/drawing/2014/main" id="{A202C585-1082-4A67-B16C-019A48F43631}"/>
                  </a:ext>
                </a:extLst>
              </p:cNvPr>
              <p:cNvSpPr/>
              <p:nvPr/>
            </p:nvSpPr>
            <p:spPr>
              <a:xfrm>
                <a:off x="7594202" y="2051603"/>
                <a:ext cx="3869635" cy="3703983"/>
              </a:xfrm>
              <a:prstGeom prst="flowChartConnector">
                <a:avLst/>
              </a:prstGeom>
              <a:noFill/>
              <a:ln>
                <a:solidFill>
                  <a:schemeClr val="accent3">
                    <a:lumMod val="50000"/>
                  </a:schemeClr>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5" name="Group 74">
              <a:extLst>
                <a:ext uri="{FF2B5EF4-FFF2-40B4-BE49-F238E27FC236}">
                  <a16:creationId xmlns:a16="http://schemas.microsoft.com/office/drawing/2014/main" id="{8A85BCB9-3A1E-4A69-B636-75BCC45DD8B9}"/>
                </a:ext>
              </a:extLst>
            </p:cNvPr>
            <p:cNvGrpSpPr/>
            <p:nvPr/>
          </p:nvGrpSpPr>
          <p:grpSpPr>
            <a:xfrm>
              <a:off x="4860874" y="2363584"/>
              <a:ext cx="2590287" cy="1796573"/>
              <a:chOff x="4316185" y="2380905"/>
              <a:chExt cx="2590287" cy="1796573"/>
            </a:xfrm>
          </p:grpSpPr>
          <p:pic>
            <p:nvPicPr>
              <p:cNvPr id="76" name="Picture 75" descr="Icon&#10;&#10;Description automatically generated">
                <a:extLst>
                  <a:ext uri="{FF2B5EF4-FFF2-40B4-BE49-F238E27FC236}">
                    <a16:creationId xmlns:a16="http://schemas.microsoft.com/office/drawing/2014/main" id="{1D5B3AA7-EDE6-4129-B915-D26ACD9B87AE}"/>
                  </a:ext>
                </a:extLst>
              </p:cNvPr>
              <p:cNvPicPr>
                <a:picLocks noChangeAspect="1"/>
              </p:cNvPicPr>
              <p:nvPr/>
            </p:nvPicPr>
            <p:blipFill rotWithShape="1">
              <a:blip r:embed="rId11">
                <a:extLst>
                  <a:ext uri="{28A0092B-C50C-407E-A947-70E740481C1C}">
                    <a14:useLocalDpi xmlns:a14="http://schemas.microsoft.com/office/drawing/2010/main" val="0"/>
                  </a:ext>
                </a:extLst>
              </a:blip>
              <a:srcRect l="4197" t="10308" r="5803" b="-10308"/>
              <a:stretch/>
            </p:blipFill>
            <p:spPr>
              <a:xfrm>
                <a:off x="4316185" y="2380905"/>
                <a:ext cx="2590287" cy="1726858"/>
              </a:xfrm>
              <a:prstGeom prst="ellipse">
                <a:avLst/>
              </a:prstGeom>
            </p:spPr>
          </p:pic>
          <p:sp>
            <p:nvSpPr>
              <p:cNvPr id="77" name="TextBox 76">
                <a:extLst>
                  <a:ext uri="{FF2B5EF4-FFF2-40B4-BE49-F238E27FC236}">
                    <a16:creationId xmlns:a16="http://schemas.microsoft.com/office/drawing/2014/main" id="{28BB9587-CADD-4E26-A924-532D806278D3}"/>
                  </a:ext>
                </a:extLst>
              </p:cNvPr>
              <p:cNvSpPr txBox="1"/>
              <p:nvPr/>
            </p:nvSpPr>
            <p:spPr>
              <a:xfrm>
                <a:off x="5140809" y="3946646"/>
                <a:ext cx="1126705" cy="230832"/>
              </a:xfrm>
              <a:prstGeom prst="rect">
                <a:avLst/>
              </a:prstGeom>
              <a:noFill/>
            </p:spPr>
            <p:txBody>
              <a:bodyPr wrap="square" rtlCol="0">
                <a:spAutoFit/>
              </a:bodyPr>
              <a:lstStyle/>
              <a:p>
                <a:r>
                  <a:rPr lang="en-GB" sz="900" b="1">
                    <a:solidFill>
                      <a:srgbClr val="996633"/>
                    </a:solidFill>
                    <a:latin typeface="Open Sans" panose="020B0606030504020204" pitchFamily="34" charset="0"/>
                    <a:ea typeface="Open Sans" panose="020B0606030504020204" pitchFamily="34" charset="0"/>
                    <a:cs typeface="Open Sans" panose="020B0606030504020204" pitchFamily="34" charset="0"/>
                  </a:rPr>
                  <a:t>   Since 1992</a:t>
                </a:r>
                <a:endParaRPr lang="en-IN" sz="900" b="1">
                  <a:solidFill>
                    <a:srgbClr val="996633"/>
                  </a:solidFill>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80" name="Picture 79" descr="Hands reaching out">
            <a:extLst>
              <a:ext uri="{FF2B5EF4-FFF2-40B4-BE49-F238E27FC236}">
                <a16:creationId xmlns:a16="http://schemas.microsoft.com/office/drawing/2014/main" id="{73FA1B47-377C-4473-A1C5-6342CBFD3200}"/>
              </a:ext>
            </a:extLst>
          </p:cNvPr>
          <p:cNvPicPr>
            <a:picLocks noChangeAspect="1"/>
          </p:cNvPicPr>
          <p:nvPr/>
        </p:nvPicPr>
        <p:blipFill>
          <a:blip r:embed="rId1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81" name="Group 80">
            <a:extLst>
              <a:ext uri="{FF2B5EF4-FFF2-40B4-BE49-F238E27FC236}">
                <a16:creationId xmlns:a16="http://schemas.microsoft.com/office/drawing/2014/main" id="{003274BA-F96C-40E8-A839-2703986CBF33}"/>
              </a:ext>
            </a:extLst>
          </p:cNvPr>
          <p:cNvGrpSpPr/>
          <p:nvPr/>
        </p:nvGrpSpPr>
        <p:grpSpPr>
          <a:xfrm>
            <a:off x="1981534" y="4208722"/>
            <a:ext cx="1891176" cy="830997"/>
            <a:chOff x="2018956" y="1547688"/>
            <a:chExt cx="1891176" cy="830997"/>
          </a:xfrm>
        </p:grpSpPr>
        <p:pic>
          <p:nvPicPr>
            <p:cNvPr id="82" name="Graphic 81" descr="Renovation (House With Sparkles) outline">
              <a:extLst>
                <a:ext uri="{FF2B5EF4-FFF2-40B4-BE49-F238E27FC236}">
                  <a16:creationId xmlns:a16="http://schemas.microsoft.com/office/drawing/2014/main" id="{2275AFEE-7570-495C-9A22-8982A962AAA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333662" y="1800512"/>
              <a:ext cx="576470" cy="576470"/>
            </a:xfrm>
            <a:prstGeom prst="rect">
              <a:avLst/>
            </a:prstGeom>
          </p:spPr>
        </p:pic>
        <p:sp>
          <p:nvSpPr>
            <p:cNvPr id="83" name="TextBox 82">
              <a:extLst>
                <a:ext uri="{FF2B5EF4-FFF2-40B4-BE49-F238E27FC236}">
                  <a16:creationId xmlns:a16="http://schemas.microsoft.com/office/drawing/2014/main" id="{6EB6FD3F-98CF-4BF0-BA61-51157EFD9CD0}"/>
                </a:ext>
              </a:extLst>
            </p:cNvPr>
            <p:cNvSpPr txBox="1"/>
            <p:nvPr/>
          </p:nvSpPr>
          <p:spPr>
            <a:xfrm>
              <a:off x="2018956" y="1547688"/>
              <a:ext cx="1314706" cy="830997"/>
            </a:xfrm>
            <a:prstGeom prst="rect">
              <a:avLst/>
            </a:prstGeom>
            <a:noFill/>
          </p:spPr>
          <p:txBody>
            <a:bodyPr wrap="square" rtlCol="0">
              <a:spAutoFit/>
            </a:bodyPr>
            <a:lstStyle/>
            <a:p>
              <a:pPr algn="ctr"/>
              <a:r>
                <a:rPr lang="en-GB" sz="2000" b="1">
                  <a:solidFill>
                    <a:schemeClr val="accent2"/>
                  </a:solidFill>
                  <a:latin typeface="Open Sans" panose="020B0606030504020204" pitchFamily="34" charset="0"/>
                  <a:ea typeface="Open Sans" panose="020B0606030504020204" pitchFamily="34" charset="0"/>
                  <a:cs typeface="Open Sans" panose="020B0606030504020204" pitchFamily="34" charset="0"/>
                </a:rPr>
                <a:t>26</a:t>
              </a:r>
            </a:p>
            <a:p>
              <a:pPr algn="ctr"/>
              <a:r>
                <a:rPr lang="en-GB" sz="1400" b="1">
                  <a:latin typeface="Open Sans" panose="020B0606030504020204" pitchFamily="34" charset="0"/>
                  <a:ea typeface="Open Sans" panose="020B0606030504020204" pitchFamily="34" charset="0"/>
                  <a:cs typeface="Open Sans" panose="020B0606030504020204" pitchFamily="34" charset="0"/>
                </a:rPr>
                <a:t>Shopping </a:t>
              </a:r>
            </a:p>
            <a:p>
              <a:pPr algn="ctr"/>
              <a:r>
                <a:rPr lang="en-GB" sz="1400" b="1">
                  <a:latin typeface="Open Sans" panose="020B0606030504020204" pitchFamily="34" charset="0"/>
                  <a:ea typeface="Open Sans" panose="020B0606030504020204" pitchFamily="34" charset="0"/>
                  <a:cs typeface="Open Sans" panose="020B0606030504020204" pitchFamily="34" charset="0"/>
                </a:rPr>
                <a:t>Malls</a:t>
              </a:r>
              <a:endParaRPr lang="en-IN" sz="1400" b="1">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4" name="Group 83">
            <a:extLst>
              <a:ext uri="{FF2B5EF4-FFF2-40B4-BE49-F238E27FC236}">
                <a16:creationId xmlns:a16="http://schemas.microsoft.com/office/drawing/2014/main" id="{231D76D7-F35E-4354-8272-538029A68C8A}"/>
              </a:ext>
            </a:extLst>
          </p:cNvPr>
          <p:cNvGrpSpPr/>
          <p:nvPr/>
        </p:nvGrpSpPr>
        <p:grpSpPr>
          <a:xfrm>
            <a:off x="7626644" y="1572260"/>
            <a:ext cx="1739238" cy="693878"/>
            <a:chOff x="7549770" y="1717905"/>
            <a:chExt cx="1739238" cy="693878"/>
          </a:xfrm>
        </p:grpSpPr>
        <p:pic>
          <p:nvPicPr>
            <p:cNvPr id="85" name="Graphic 84" descr="Hotel Bell outline">
              <a:extLst>
                <a:ext uri="{FF2B5EF4-FFF2-40B4-BE49-F238E27FC236}">
                  <a16:creationId xmlns:a16="http://schemas.microsoft.com/office/drawing/2014/main" id="{E6EE8326-1944-4B94-9A05-47EEB4D55C5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49770" y="1717905"/>
              <a:ext cx="693878" cy="693878"/>
            </a:xfrm>
            <a:prstGeom prst="rect">
              <a:avLst/>
            </a:prstGeom>
          </p:spPr>
        </p:pic>
        <p:sp>
          <p:nvSpPr>
            <p:cNvPr id="86" name="TextBox 85">
              <a:extLst>
                <a:ext uri="{FF2B5EF4-FFF2-40B4-BE49-F238E27FC236}">
                  <a16:creationId xmlns:a16="http://schemas.microsoft.com/office/drawing/2014/main" id="{411EA86F-F516-4B42-9844-4C304C6E333A}"/>
                </a:ext>
              </a:extLst>
            </p:cNvPr>
            <p:cNvSpPr txBox="1"/>
            <p:nvPr/>
          </p:nvSpPr>
          <p:spPr>
            <a:xfrm flipH="1">
              <a:off x="8043968" y="1756052"/>
              <a:ext cx="1245040" cy="615553"/>
            </a:xfrm>
            <a:prstGeom prst="rect">
              <a:avLst/>
            </a:prstGeom>
            <a:noFill/>
          </p:spPr>
          <p:txBody>
            <a:bodyPr wrap="square" rtlCol="0">
              <a:spAutoFit/>
            </a:bodyPr>
            <a:lstStyle/>
            <a:p>
              <a:pPr algn="ctr"/>
              <a:r>
                <a:rPr lang="en-GB" sz="2000" b="1">
                  <a:solidFill>
                    <a:schemeClr val="accent2"/>
                  </a:solidFill>
                  <a:latin typeface="Open Sans" panose="020B0606030504020204" pitchFamily="34" charset="0"/>
                  <a:ea typeface="Open Sans" panose="020B0606030504020204" pitchFamily="34" charset="0"/>
                  <a:cs typeface="Open Sans" panose="020B0606030504020204" pitchFamily="34" charset="0"/>
                </a:rPr>
                <a:t>13</a:t>
              </a:r>
            </a:p>
            <a:p>
              <a:pPr algn="ctr"/>
              <a:r>
                <a:rPr lang="en-GB" sz="1400" b="1">
                  <a:latin typeface="Open Sans" panose="020B0606030504020204" pitchFamily="34" charset="0"/>
                  <a:ea typeface="Open Sans" panose="020B0606030504020204" pitchFamily="34" charset="0"/>
                  <a:cs typeface="Open Sans" panose="020B0606030504020204" pitchFamily="34" charset="0"/>
                </a:rPr>
                <a:t>Hotels</a:t>
              </a:r>
              <a:endParaRPr lang="en-IN" sz="1400" b="1">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7" name="Group 86">
            <a:extLst>
              <a:ext uri="{FF2B5EF4-FFF2-40B4-BE49-F238E27FC236}">
                <a16:creationId xmlns:a16="http://schemas.microsoft.com/office/drawing/2014/main" id="{309EDAEA-2286-4A30-BD2D-0A87CC723123}"/>
              </a:ext>
            </a:extLst>
          </p:cNvPr>
          <p:cNvGrpSpPr/>
          <p:nvPr/>
        </p:nvGrpSpPr>
        <p:grpSpPr>
          <a:xfrm>
            <a:off x="5231864" y="224892"/>
            <a:ext cx="1128816" cy="1136431"/>
            <a:chOff x="5166340" y="284097"/>
            <a:chExt cx="1128816" cy="1136431"/>
          </a:xfrm>
        </p:grpSpPr>
        <p:pic>
          <p:nvPicPr>
            <p:cNvPr id="88" name="Graphic 87" descr="Bank outline">
              <a:extLst>
                <a:ext uri="{FF2B5EF4-FFF2-40B4-BE49-F238E27FC236}">
                  <a16:creationId xmlns:a16="http://schemas.microsoft.com/office/drawing/2014/main" id="{EF76FEF3-AB64-4A24-84B7-61CD5F058F9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363822" y="726650"/>
              <a:ext cx="693878" cy="693878"/>
            </a:xfrm>
            <a:prstGeom prst="rect">
              <a:avLst/>
            </a:prstGeom>
          </p:spPr>
        </p:pic>
        <p:sp>
          <p:nvSpPr>
            <p:cNvPr id="89" name="TextBox 88">
              <a:extLst>
                <a:ext uri="{FF2B5EF4-FFF2-40B4-BE49-F238E27FC236}">
                  <a16:creationId xmlns:a16="http://schemas.microsoft.com/office/drawing/2014/main" id="{319B4D7E-BBE9-4DEA-8820-757ECB08F9A9}"/>
                </a:ext>
              </a:extLst>
            </p:cNvPr>
            <p:cNvSpPr txBox="1"/>
            <p:nvPr/>
          </p:nvSpPr>
          <p:spPr>
            <a:xfrm>
              <a:off x="5166340" y="284097"/>
              <a:ext cx="1128816" cy="523220"/>
            </a:xfrm>
            <a:prstGeom prst="rect">
              <a:avLst/>
            </a:prstGeom>
            <a:noFill/>
          </p:spPr>
          <p:txBody>
            <a:bodyPr wrap="square" rtlCol="0">
              <a:spAutoFit/>
            </a:bodyPr>
            <a:lstStyle/>
            <a:p>
              <a:pPr algn="ctr"/>
              <a:r>
                <a:rPr lang="en-GB" sz="1400" b="1">
                  <a:latin typeface="Open Sans" panose="020B0606030504020204" pitchFamily="34" charset="0"/>
                  <a:ea typeface="Open Sans" panose="020B0606030504020204" pitchFamily="34" charset="0"/>
                  <a:cs typeface="Open Sans" panose="020B0606030504020204" pitchFamily="34" charset="0"/>
                </a:rPr>
                <a:t>Consumer Finance</a:t>
              </a:r>
              <a:endParaRPr lang="en-IN" sz="1400" b="1">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90" name="Group 89">
            <a:extLst>
              <a:ext uri="{FF2B5EF4-FFF2-40B4-BE49-F238E27FC236}">
                <a16:creationId xmlns:a16="http://schemas.microsoft.com/office/drawing/2014/main" id="{E43F164C-684D-45AE-991B-FA3B4DC921CD}"/>
              </a:ext>
            </a:extLst>
          </p:cNvPr>
          <p:cNvGrpSpPr/>
          <p:nvPr/>
        </p:nvGrpSpPr>
        <p:grpSpPr>
          <a:xfrm>
            <a:off x="5393905" y="5279961"/>
            <a:ext cx="914400" cy="1013431"/>
            <a:chOff x="5367630" y="5292980"/>
            <a:chExt cx="914400" cy="1013431"/>
          </a:xfrm>
        </p:grpSpPr>
        <p:pic>
          <p:nvPicPr>
            <p:cNvPr id="91" name="Graphic 90" descr="Tag outline">
              <a:extLst>
                <a:ext uri="{FF2B5EF4-FFF2-40B4-BE49-F238E27FC236}">
                  <a16:creationId xmlns:a16="http://schemas.microsoft.com/office/drawing/2014/main" id="{3D2E7CA2-B065-417B-A7A5-2D3C5AC934A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436469" y="5292980"/>
              <a:ext cx="693355" cy="693355"/>
            </a:xfrm>
            <a:prstGeom prst="rect">
              <a:avLst/>
            </a:prstGeom>
          </p:spPr>
        </p:pic>
        <p:sp>
          <p:nvSpPr>
            <p:cNvPr id="92" name="TextBox 91">
              <a:extLst>
                <a:ext uri="{FF2B5EF4-FFF2-40B4-BE49-F238E27FC236}">
                  <a16:creationId xmlns:a16="http://schemas.microsoft.com/office/drawing/2014/main" id="{46C22876-1576-483D-B170-75663F7899CE}"/>
                </a:ext>
              </a:extLst>
            </p:cNvPr>
            <p:cNvSpPr txBox="1"/>
            <p:nvPr/>
          </p:nvSpPr>
          <p:spPr>
            <a:xfrm>
              <a:off x="5367630" y="5998634"/>
              <a:ext cx="914400" cy="307777"/>
            </a:xfrm>
            <a:prstGeom prst="rect">
              <a:avLst/>
            </a:prstGeom>
            <a:noFill/>
          </p:spPr>
          <p:txBody>
            <a:bodyPr wrap="square" rtlCol="0">
              <a:spAutoFit/>
            </a:bodyPr>
            <a:lstStyle/>
            <a:p>
              <a:r>
                <a:rPr lang="en-GB" sz="1400" b="1">
                  <a:latin typeface="Open Sans" panose="020B0606030504020204" pitchFamily="34" charset="0"/>
                  <a:ea typeface="Open Sans" panose="020B0606030504020204" pitchFamily="34" charset="0"/>
                  <a:cs typeface="Open Sans" panose="020B0606030504020204" pitchFamily="34" charset="0"/>
                </a:rPr>
                <a:t>Fashion</a:t>
              </a:r>
              <a:endParaRPr lang="en-IN" sz="1400" b="1">
                <a:latin typeface="Open Sans" panose="020B0606030504020204" pitchFamily="34" charset="0"/>
                <a:ea typeface="Open Sans" panose="020B0606030504020204" pitchFamily="34" charset="0"/>
                <a:cs typeface="Open Sans" panose="020B0606030504020204" pitchFamily="34" charset="0"/>
              </a:endParaRPr>
            </a:p>
          </p:txBody>
        </p:sp>
      </p:grpSp>
      <p:sp>
        <p:nvSpPr>
          <p:cNvPr id="93" name="TextBox 92">
            <a:extLst>
              <a:ext uri="{FF2B5EF4-FFF2-40B4-BE49-F238E27FC236}">
                <a16:creationId xmlns:a16="http://schemas.microsoft.com/office/drawing/2014/main" id="{9126D605-E8BE-4C85-B474-CAD73E15EF90}"/>
              </a:ext>
            </a:extLst>
          </p:cNvPr>
          <p:cNvSpPr txBox="1"/>
          <p:nvPr/>
        </p:nvSpPr>
        <p:spPr>
          <a:xfrm>
            <a:off x="190634" y="715235"/>
            <a:ext cx="2020787" cy="830997"/>
          </a:xfrm>
          <a:prstGeom prst="rect">
            <a:avLst/>
          </a:prstGeom>
          <a:noFill/>
        </p:spPr>
        <p:txBody>
          <a:bodyPr wrap="square" rtlCol="0">
            <a:spAutoFit/>
          </a:bodyPr>
          <a:lstStyle/>
          <a:p>
            <a:r>
              <a:rPr lang="en-GB" sz="1600" dirty="0">
                <a:solidFill>
                  <a:srgbClr val="996633"/>
                </a:solidFill>
                <a:latin typeface="Montserrat" panose="00000500000000000000" pitchFamily="50" charset="0"/>
                <a:ea typeface="Open Sans" panose="020B0606030504020204" pitchFamily="34" charset="0"/>
                <a:cs typeface="Open Sans" panose="020B0606030504020204" pitchFamily="34" charset="0"/>
              </a:rPr>
              <a:t>“Great Moments For Everyone Everyday”</a:t>
            </a:r>
            <a:endParaRPr lang="en-IN" sz="1600" dirty="0">
              <a:solidFill>
                <a:srgbClr val="996633"/>
              </a:solidFill>
              <a:latin typeface="Montserrat" panose="00000500000000000000" pitchFamily="50" charset="0"/>
              <a:ea typeface="Open Sans" panose="020B0606030504020204" pitchFamily="34" charset="0"/>
              <a:cs typeface="Open Sans" panose="020B0606030504020204" pitchFamily="34" charset="0"/>
            </a:endParaRPr>
          </a:p>
        </p:txBody>
      </p:sp>
      <p:grpSp>
        <p:nvGrpSpPr>
          <p:cNvPr id="94" name="Group 93">
            <a:extLst>
              <a:ext uri="{FF2B5EF4-FFF2-40B4-BE49-F238E27FC236}">
                <a16:creationId xmlns:a16="http://schemas.microsoft.com/office/drawing/2014/main" id="{C1413B26-F818-4ADC-B901-D45A91986C56}"/>
              </a:ext>
            </a:extLst>
          </p:cNvPr>
          <p:cNvGrpSpPr/>
          <p:nvPr/>
        </p:nvGrpSpPr>
        <p:grpSpPr>
          <a:xfrm>
            <a:off x="2208805" y="1585484"/>
            <a:ext cx="1669661" cy="1401764"/>
            <a:chOff x="2245010" y="1657735"/>
            <a:chExt cx="1669661" cy="1401764"/>
          </a:xfrm>
        </p:grpSpPr>
        <p:grpSp>
          <p:nvGrpSpPr>
            <p:cNvPr id="95" name="Group 94">
              <a:extLst>
                <a:ext uri="{FF2B5EF4-FFF2-40B4-BE49-F238E27FC236}">
                  <a16:creationId xmlns:a16="http://schemas.microsoft.com/office/drawing/2014/main" id="{AC41C4D3-DACB-477B-86DF-F64360A4EFC7}"/>
                </a:ext>
              </a:extLst>
            </p:cNvPr>
            <p:cNvGrpSpPr/>
            <p:nvPr/>
          </p:nvGrpSpPr>
          <p:grpSpPr>
            <a:xfrm>
              <a:off x="2245010" y="1657735"/>
              <a:ext cx="1669661" cy="693878"/>
              <a:chOff x="2247479" y="4100354"/>
              <a:chExt cx="1669661" cy="693878"/>
            </a:xfrm>
          </p:grpSpPr>
          <p:pic>
            <p:nvPicPr>
              <p:cNvPr id="97" name="Graphic 96" descr="Shopping cart outline">
                <a:extLst>
                  <a:ext uri="{FF2B5EF4-FFF2-40B4-BE49-F238E27FC236}">
                    <a16:creationId xmlns:a16="http://schemas.microsoft.com/office/drawing/2014/main" id="{1D578DDB-C0BA-447B-A12D-8AF201FE8AB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223262" y="4100354"/>
                <a:ext cx="693878" cy="693878"/>
              </a:xfrm>
              <a:prstGeom prst="rect">
                <a:avLst/>
              </a:prstGeom>
            </p:spPr>
          </p:pic>
          <p:sp>
            <p:nvSpPr>
              <p:cNvPr id="98" name="TextBox 97">
                <a:extLst>
                  <a:ext uri="{FF2B5EF4-FFF2-40B4-BE49-F238E27FC236}">
                    <a16:creationId xmlns:a16="http://schemas.microsoft.com/office/drawing/2014/main" id="{46EC8D0C-C35C-42DE-A923-65050832BB42}"/>
                  </a:ext>
                </a:extLst>
              </p:cNvPr>
              <p:cNvSpPr txBox="1"/>
              <p:nvPr/>
            </p:nvSpPr>
            <p:spPr>
              <a:xfrm>
                <a:off x="2247479" y="4185683"/>
                <a:ext cx="1053832" cy="523220"/>
              </a:xfrm>
              <a:prstGeom prst="rect">
                <a:avLst/>
              </a:prstGeom>
              <a:noFill/>
            </p:spPr>
            <p:txBody>
              <a:bodyPr wrap="square" rtlCol="0">
                <a:spAutoFit/>
              </a:bodyPr>
              <a:lstStyle/>
              <a:p>
                <a:pPr algn="ctr"/>
                <a:r>
                  <a:rPr lang="en-GB" sz="1400" b="1">
                    <a:latin typeface="Open Sans" panose="020B0606030504020204" pitchFamily="34" charset="0"/>
                    <a:ea typeface="Open Sans" panose="020B0606030504020204" pitchFamily="34" charset="0"/>
                    <a:cs typeface="Open Sans" panose="020B0606030504020204" pitchFamily="34" charset="0"/>
                  </a:rPr>
                  <a:t>Grocery</a:t>
                </a:r>
              </a:p>
              <a:p>
                <a:pPr algn="ctr"/>
                <a:r>
                  <a:rPr lang="en-GB" sz="1400" b="1">
                    <a:latin typeface="Open Sans" panose="020B0606030504020204" pitchFamily="34" charset="0"/>
                    <a:ea typeface="Open Sans" panose="020B0606030504020204" pitchFamily="34" charset="0"/>
                    <a:cs typeface="Open Sans" panose="020B0606030504020204" pitchFamily="34" charset="0"/>
                  </a:rPr>
                  <a:t>Retail</a:t>
                </a:r>
                <a:endParaRPr lang="en-IN" sz="1400" b="1">
                  <a:latin typeface="Open Sans" panose="020B0606030504020204" pitchFamily="34" charset="0"/>
                  <a:ea typeface="Open Sans" panose="020B0606030504020204" pitchFamily="34" charset="0"/>
                  <a:cs typeface="Open Sans" panose="020B0606030504020204" pitchFamily="34" charset="0"/>
                </a:endParaRPr>
              </a:p>
            </p:txBody>
          </p:sp>
        </p:grpSp>
        <p:sp>
          <p:nvSpPr>
            <p:cNvPr id="96" name="TextBox 95">
              <a:extLst>
                <a:ext uri="{FF2B5EF4-FFF2-40B4-BE49-F238E27FC236}">
                  <a16:creationId xmlns:a16="http://schemas.microsoft.com/office/drawing/2014/main" id="{14ABEB51-16C9-44BB-95A5-C81F8557429C}"/>
                </a:ext>
              </a:extLst>
            </p:cNvPr>
            <p:cNvSpPr txBox="1"/>
            <p:nvPr/>
          </p:nvSpPr>
          <p:spPr>
            <a:xfrm>
              <a:off x="2277016" y="2351613"/>
              <a:ext cx="1595695" cy="707886"/>
            </a:xfrm>
            <a:prstGeom prst="rect">
              <a:avLst/>
            </a:prstGeom>
            <a:noFill/>
          </p:spPr>
          <p:txBody>
            <a:bodyPr wrap="square" lIns="91440" tIns="45720" rIns="91440" bIns="45720" rtlCol="0" anchor="t">
              <a:spAutoFit/>
            </a:bodyPr>
            <a:lstStyle/>
            <a:p>
              <a:r>
                <a:rPr lang="en-GB" sz="2000" b="1">
                  <a:solidFill>
                    <a:schemeClr val="accent2"/>
                  </a:solidFill>
                  <a:latin typeface="Open Sans"/>
                  <a:ea typeface="Open Sans" panose="020B0606030504020204" pitchFamily="34" charset="0"/>
                  <a:cs typeface="Open Sans" panose="020B0606030504020204" pitchFamily="34" charset="0"/>
                </a:rPr>
                <a:t>306</a:t>
              </a:r>
              <a:r>
                <a:rPr lang="en-GB" sz="2000" b="1">
                  <a:latin typeface="Open Sans"/>
                  <a:ea typeface="Open Sans" panose="020B0606030504020204" pitchFamily="34" charset="0"/>
                  <a:cs typeface="Open Sans" panose="020B0606030504020204" pitchFamily="34" charset="0"/>
                </a:rPr>
                <a:t> </a:t>
              </a:r>
              <a:r>
                <a:rPr lang="en-GB" sz="1400" b="1">
                  <a:latin typeface="Open Sans"/>
                  <a:ea typeface="Open Sans" panose="020B0606030504020204" pitchFamily="34" charset="0"/>
                  <a:cs typeface="Open Sans" panose="020B0606030504020204" pitchFamily="34" charset="0"/>
                </a:rPr>
                <a:t>  Outlets</a:t>
              </a:r>
            </a:p>
            <a:p>
              <a:r>
                <a:rPr lang="en-GB" b="1">
                  <a:solidFill>
                    <a:schemeClr val="accent2"/>
                  </a:solidFill>
                  <a:latin typeface="Open Sans"/>
                  <a:ea typeface="Open Sans" panose="020B0606030504020204" pitchFamily="34" charset="0"/>
                  <a:cs typeface="Open Sans" panose="020B0606030504020204" pitchFamily="34" charset="0"/>
                </a:rPr>
                <a:t>  </a:t>
              </a:r>
              <a:r>
                <a:rPr lang="en-GB" sz="2000" b="1">
                  <a:solidFill>
                    <a:schemeClr val="accent2"/>
                  </a:solidFill>
                  <a:latin typeface="Open Sans"/>
                  <a:ea typeface="Open Sans" panose="020B0606030504020204" pitchFamily="34" charset="0"/>
                  <a:cs typeface="Open Sans" panose="020B0606030504020204" pitchFamily="34" charset="0"/>
                </a:rPr>
                <a:t>15</a:t>
              </a:r>
              <a:r>
                <a:rPr lang="en-GB" b="1">
                  <a:solidFill>
                    <a:schemeClr val="accent2"/>
                  </a:solidFill>
                  <a:latin typeface="Open Sans"/>
                  <a:ea typeface="Open Sans" panose="020B0606030504020204" pitchFamily="34" charset="0"/>
                  <a:cs typeface="Open Sans" panose="020B0606030504020204" pitchFamily="34" charset="0"/>
                </a:rPr>
                <a:t>  </a:t>
              </a:r>
              <a:r>
                <a:rPr lang="en-GB" sz="1400" b="1">
                  <a:solidFill>
                    <a:schemeClr val="accent1"/>
                  </a:solidFill>
                  <a:latin typeface="Open Sans"/>
                  <a:ea typeface="Open Sans" panose="020B0606030504020204" pitchFamily="34" charset="0"/>
                  <a:cs typeface="Open Sans" panose="020B0606030504020204" pitchFamily="34" charset="0"/>
                </a:rPr>
                <a:t>C</a:t>
              </a:r>
              <a:r>
                <a:rPr lang="en-GB" sz="1400" b="1">
                  <a:latin typeface="Open Sans"/>
                  <a:ea typeface="Open Sans" panose="020B0606030504020204" pitchFamily="34" charset="0"/>
                  <a:cs typeface="Open Sans" panose="020B0606030504020204" pitchFamily="34" charset="0"/>
                </a:rPr>
                <a:t>ountries</a:t>
              </a:r>
              <a:endParaRPr lang="en-IN" sz="1400" b="1">
                <a:latin typeface="Open Sans"/>
                <a:ea typeface="Open Sans" panose="020B0606030504020204" pitchFamily="34" charset="0"/>
                <a:cs typeface="Open Sans" panose="020B0606030504020204" pitchFamily="34" charset="0"/>
              </a:endParaRPr>
            </a:p>
          </p:txBody>
        </p:sp>
      </p:grpSp>
      <p:grpSp>
        <p:nvGrpSpPr>
          <p:cNvPr id="99" name="Group 98">
            <a:extLst>
              <a:ext uri="{FF2B5EF4-FFF2-40B4-BE49-F238E27FC236}">
                <a16:creationId xmlns:a16="http://schemas.microsoft.com/office/drawing/2014/main" id="{AF4A6519-F642-4BB6-80B1-4403B8B95087}"/>
              </a:ext>
            </a:extLst>
          </p:cNvPr>
          <p:cNvGrpSpPr/>
          <p:nvPr/>
        </p:nvGrpSpPr>
        <p:grpSpPr>
          <a:xfrm>
            <a:off x="7628584" y="4481652"/>
            <a:ext cx="1734699" cy="1391749"/>
            <a:chOff x="7498808" y="4414671"/>
            <a:chExt cx="1734699" cy="1391749"/>
          </a:xfrm>
        </p:grpSpPr>
        <p:grpSp>
          <p:nvGrpSpPr>
            <p:cNvPr id="100" name="Group 99">
              <a:extLst>
                <a:ext uri="{FF2B5EF4-FFF2-40B4-BE49-F238E27FC236}">
                  <a16:creationId xmlns:a16="http://schemas.microsoft.com/office/drawing/2014/main" id="{58977C14-DE68-4FE3-9B84-56D4C1BE17AE}"/>
                </a:ext>
              </a:extLst>
            </p:cNvPr>
            <p:cNvGrpSpPr/>
            <p:nvPr/>
          </p:nvGrpSpPr>
          <p:grpSpPr>
            <a:xfrm>
              <a:off x="7498808" y="4414671"/>
              <a:ext cx="1734699" cy="693878"/>
              <a:chOff x="7576808" y="4115682"/>
              <a:chExt cx="1734699" cy="693878"/>
            </a:xfrm>
          </p:grpSpPr>
          <p:pic>
            <p:nvPicPr>
              <p:cNvPr id="102" name="Graphic 101" descr="Video camera outline">
                <a:extLst>
                  <a:ext uri="{FF2B5EF4-FFF2-40B4-BE49-F238E27FC236}">
                    <a16:creationId xmlns:a16="http://schemas.microsoft.com/office/drawing/2014/main" id="{FBF1AE87-6E09-45AA-80FC-32785CEBB45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576808" y="4115682"/>
                <a:ext cx="693878" cy="693878"/>
              </a:xfrm>
              <a:prstGeom prst="rect">
                <a:avLst/>
              </a:prstGeom>
            </p:spPr>
          </p:pic>
          <p:sp>
            <p:nvSpPr>
              <p:cNvPr id="103" name="TextBox 102">
                <a:extLst>
                  <a:ext uri="{FF2B5EF4-FFF2-40B4-BE49-F238E27FC236}">
                    <a16:creationId xmlns:a16="http://schemas.microsoft.com/office/drawing/2014/main" id="{FD7A43C4-6A0B-401C-88A4-3D7A58919D06}"/>
                  </a:ext>
                </a:extLst>
              </p:cNvPr>
              <p:cNvSpPr txBox="1"/>
              <p:nvPr/>
            </p:nvSpPr>
            <p:spPr>
              <a:xfrm>
                <a:off x="8242923" y="4387888"/>
                <a:ext cx="1068584" cy="307777"/>
              </a:xfrm>
              <a:prstGeom prst="rect">
                <a:avLst/>
              </a:prstGeom>
              <a:noFill/>
            </p:spPr>
            <p:txBody>
              <a:bodyPr wrap="square" rtlCol="0">
                <a:spAutoFit/>
              </a:bodyPr>
              <a:lstStyle/>
              <a:p>
                <a:r>
                  <a:rPr lang="en-GB" sz="1400" b="1">
                    <a:latin typeface="Open Sans" panose="020B0606030504020204" pitchFamily="34" charset="0"/>
                    <a:ea typeface="Open Sans" panose="020B0606030504020204" pitchFamily="34" charset="0"/>
                    <a:cs typeface="Open Sans" panose="020B0606030504020204" pitchFamily="34" charset="0"/>
                  </a:rPr>
                  <a:t>Cinemas</a:t>
                </a:r>
                <a:endParaRPr lang="en-IN" sz="1400" b="1">
                  <a:latin typeface="Open Sans" panose="020B0606030504020204" pitchFamily="34" charset="0"/>
                  <a:ea typeface="Open Sans" panose="020B0606030504020204" pitchFamily="34" charset="0"/>
                  <a:cs typeface="Open Sans" panose="020B0606030504020204" pitchFamily="34" charset="0"/>
                </a:endParaRPr>
              </a:p>
            </p:txBody>
          </p:sp>
        </p:grpSp>
        <p:sp>
          <p:nvSpPr>
            <p:cNvPr id="101" name="TextBox 100">
              <a:extLst>
                <a:ext uri="{FF2B5EF4-FFF2-40B4-BE49-F238E27FC236}">
                  <a16:creationId xmlns:a16="http://schemas.microsoft.com/office/drawing/2014/main" id="{51371A21-5756-46D5-B92A-D96DE596C524}"/>
                </a:ext>
              </a:extLst>
            </p:cNvPr>
            <p:cNvSpPr txBox="1"/>
            <p:nvPr/>
          </p:nvSpPr>
          <p:spPr>
            <a:xfrm>
              <a:off x="7498808" y="5098534"/>
              <a:ext cx="1732359" cy="707886"/>
            </a:xfrm>
            <a:prstGeom prst="rect">
              <a:avLst/>
            </a:prstGeom>
            <a:noFill/>
          </p:spPr>
          <p:txBody>
            <a:bodyPr wrap="square" rtlCol="0">
              <a:spAutoFit/>
            </a:bodyPr>
            <a:lstStyle/>
            <a:p>
              <a:r>
                <a:rPr lang="en-GB" sz="2000" b="1">
                  <a:solidFill>
                    <a:schemeClr val="accent2"/>
                  </a:solidFill>
                  <a:latin typeface="Open Sans" panose="020B0606030504020204" pitchFamily="34" charset="0"/>
                  <a:ea typeface="Open Sans" panose="020B0606030504020204" pitchFamily="34" charset="0"/>
                  <a:cs typeface="Open Sans" panose="020B0606030504020204" pitchFamily="34" charset="0"/>
                </a:rPr>
                <a:t>500+</a:t>
              </a:r>
              <a:r>
                <a:rPr lang="en-GB" sz="2000" b="1">
                  <a:latin typeface="Open Sans" panose="020B0606030504020204" pitchFamily="34" charset="0"/>
                  <a:ea typeface="Open Sans" panose="020B0606030504020204" pitchFamily="34" charset="0"/>
                  <a:cs typeface="Open Sans" panose="020B0606030504020204" pitchFamily="34" charset="0"/>
                </a:rPr>
                <a:t>  </a:t>
              </a:r>
              <a:r>
                <a:rPr lang="en-GB" sz="1400" b="1">
                  <a:latin typeface="Open Sans" panose="020B0606030504020204" pitchFamily="34" charset="0"/>
                  <a:ea typeface="Open Sans" panose="020B0606030504020204" pitchFamily="34" charset="0"/>
                  <a:cs typeface="Open Sans" panose="020B0606030504020204" pitchFamily="34" charset="0"/>
                </a:rPr>
                <a:t>Screens</a:t>
              </a:r>
            </a:p>
            <a:p>
              <a:r>
                <a:rPr lang="en-GB" sz="1400" b="1">
                  <a:solidFill>
                    <a:schemeClr val="accent2"/>
                  </a:solidFill>
                  <a:latin typeface="Open Sans" panose="020B0606030504020204" pitchFamily="34" charset="0"/>
                  <a:ea typeface="Open Sans" panose="020B0606030504020204" pitchFamily="34" charset="0"/>
                  <a:cs typeface="Open Sans" panose="020B0606030504020204" pitchFamily="34" charset="0"/>
                </a:rPr>
                <a:t> </a:t>
              </a:r>
              <a:r>
                <a:rPr lang="en-GB" sz="2000" b="1">
                  <a:solidFill>
                    <a:schemeClr val="accent2"/>
                  </a:solidFill>
                  <a:latin typeface="Open Sans" panose="020B0606030504020204" pitchFamily="34" charset="0"/>
                  <a:ea typeface="Open Sans" panose="020B0606030504020204" pitchFamily="34" charset="0"/>
                  <a:cs typeface="Open Sans" panose="020B0606030504020204" pitchFamily="34" charset="0"/>
                </a:rPr>
                <a:t>50+  </a:t>
              </a:r>
              <a:r>
                <a:rPr lang="en-GB" sz="1400" b="1">
                  <a:solidFill>
                    <a:schemeClr val="accent1"/>
                  </a:solidFill>
                  <a:latin typeface="Open Sans" panose="020B0606030504020204" pitchFamily="34" charset="0"/>
                  <a:ea typeface="Open Sans" panose="020B0606030504020204" pitchFamily="34" charset="0"/>
                  <a:cs typeface="Open Sans" panose="020B0606030504020204" pitchFamily="34" charset="0"/>
                </a:rPr>
                <a:t>L</a:t>
              </a:r>
              <a:r>
                <a:rPr lang="en-GB" sz="1400" b="1">
                  <a:latin typeface="Open Sans" panose="020B0606030504020204" pitchFamily="34" charset="0"/>
                  <a:ea typeface="Open Sans" panose="020B0606030504020204" pitchFamily="34" charset="0"/>
                  <a:cs typeface="Open Sans" panose="020B0606030504020204" pitchFamily="34" charset="0"/>
                </a:rPr>
                <a:t>ocations</a:t>
              </a:r>
              <a:endParaRPr lang="en-IN" sz="1400" b="1">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4" name="Group 103">
            <a:extLst>
              <a:ext uri="{FF2B5EF4-FFF2-40B4-BE49-F238E27FC236}">
                <a16:creationId xmlns:a16="http://schemas.microsoft.com/office/drawing/2014/main" id="{A7DBF087-A62B-4332-BA8C-4A843CC7717B}"/>
              </a:ext>
            </a:extLst>
          </p:cNvPr>
          <p:cNvGrpSpPr/>
          <p:nvPr/>
        </p:nvGrpSpPr>
        <p:grpSpPr>
          <a:xfrm>
            <a:off x="9812742" y="512976"/>
            <a:ext cx="2087880" cy="1850608"/>
            <a:chOff x="9867893" y="527728"/>
            <a:chExt cx="2087880" cy="1850608"/>
          </a:xfrm>
        </p:grpSpPr>
        <p:grpSp>
          <p:nvGrpSpPr>
            <p:cNvPr id="105" name="Group 104">
              <a:extLst>
                <a:ext uri="{FF2B5EF4-FFF2-40B4-BE49-F238E27FC236}">
                  <a16:creationId xmlns:a16="http://schemas.microsoft.com/office/drawing/2014/main" id="{D41FA262-CE73-458E-9033-F976A16420A0}"/>
                </a:ext>
              </a:extLst>
            </p:cNvPr>
            <p:cNvGrpSpPr/>
            <p:nvPr/>
          </p:nvGrpSpPr>
          <p:grpSpPr>
            <a:xfrm>
              <a:off x="9867893" y="527728"/>
              <a:ext cx="2087880" cy="1208130"/>
              <a:chOff x="9867893" y="555863"/>
              <a:chExt cx="2087880" cy="1208130"/>
            </a:xfrm>
          </p:grpSpPr>
          <p:sp>
            <p:nvSpPr>
              <p:cNvPr id="107" name="TextBox 106">
                <a:extLst>
                  <a:ext uri="{FF2B5EF4-FFF2-40B4-BE49-F238E27FC236}">
                    <a16:creationId xmlns:a16="http://schemas.microsoft.com/office/drawing/2014/main" id="{D684CD3B-77A6-45EF-8BE4-70F23CE08001}"/>
                  </a:ext>
                </a:extLst>
              </p:cNvPr>
              <p:cNvSpPr txBox="1"/>
              <p:nvPr/>
            </p:nvSpPr>
            <p:spPr>
              <a:xfrm>
                <a:off x="9867893" y="1117662"/>
                <a:ext cx="2087880" cy="646331"/>
              </a:xfrm>
              <a:prstGeom prst="rect">
                <a:avLst/>
              </a:prstGeom>
              <a:noFill/>
            </p:spPr>
            <p:txBody>
              <a:bodyPr wrap="square" rtlCol="0">
                <a:spAutoFit/>
              </a:bodyPr>
              <a:lstStyle/>
              <a:p>
                <a:pPr algn="ctr"/>
                <a:r>
                  <a:rPr lang="en-GB" sz="3600" b="1" dirty="0">
                    <a:solidFill>
                      <a:schemeClr val="accent2"/>
                    </a:solidFill>
                    <a:ea typeface="Open Sans" panose="020B0606030504020204" pitchFamily="34" charset="0"/>
                    <a:cs typeface="Open Sans" panose="020B0606030504020204" pitchFamily="34" charset="0"/>
                  </a:rPr>
                  <a:t>560M</a:t>
                </a:r>
              </a:p>
            </p:txBody>
          </p:sp>
          <p:pic>
            <p:nvPicPr>
              <p:cNvPr id="108" name="Graphic 107" descr="Handshake outline">
                <a:extLst>
                  <a:ext uri="{FF2B5EF4-FFF2-40B4-BE49-F238E27FC236}">
                    <a16:creationId xmlns:a16="http://schemas.microsoft.com/office/drawing/2014/main" id="{DF1DE03B-B01C-483E-9833-677416E855F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557503" y="555863"/>
                <a:ext cx="708660" cy="708660"/>
              </a:xfrm>
              <a:prstGeom prst="rect">
                <a:avLst/>
              </a:prstGeom>
            </p:spPr>
          </p:pic>
        </p:grpSp>
        <p:sp>
          <p:nvSpPr>
            <p:cNvPr id="106" name="TextBox 105">
              <a:extLst>
                <a:ext uri="{FF2B5EF4-FFF2-40B4-BE49-F238E27FC236}">
                  <a16:creationId xmlns:a16="http://schemas.microsoft.com/office/drawing/2014/main" id="{F670ADAD-AD7C-4972-9677-7DDFCF0D0EF4}"/>
                </a:ext>
              </a:extLst>
            </p:cNvPr>
            <p:cNvSpPr txBox="1"/>
            <p:nvPr/>
          </p:nvSpPr>
          <p:spPr>
            <a:xfrm>
              <a:off x="10347178" y="1732005"/>
              <a:ext cx="1245040" cy="646331"/>
            </a:xfrm>
            <a:prstGeom prst="rect">
              <a:avLst/>
            </a:prstGeom>
            <a:noFill/>
          </p:spPr>
          <p:txBody>
            <a:bodyPr wrap="square" rtlCol="0">
              <a:spAutoFit/>
            </a:bodyPr>
            <a:lstStyle/>
            <a:p>
              <a:pPr algn="ctr"/>
              <a:r>
                <a:rPr lang="en-GB" sz="1800" b="1">
                  <a:latin typeface="Open Sans" panose="020B0606030504020204" pitchFamily="34" charset="0"/>
                  <a:ea typeface="Open Sans" panose="020B0606030504020204" pitchFamily="34" charset="0"/>
                  <a:cs typeface="Open Sans" panose="020B0606030504020204" pitchFamily="34" charset="0"/>
                </a:rPr>
                <a:t>Visitors Annually</a:t>
              </a:r>
              <a:endParaRPr lang="en-IN" sz="1800" b="1">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9" name="Group 108">
            <a:extLst>
              <a:ext uri="{FF2B5EF4-FFF2-40B4-BE49-F238E27FC236}">
                <a16:creationId xmlns:a16="http://schemas.microsoft.com/office/drawing/2014/main" id="{55A6232D-A776-4725-B6AC-13245BA4DC08}"/>
              </a:ext>
            </a:extLst>
          </p:cNvPr>
          <p:cNvGrpSpPr/>
          <p:nvPr/>
        </p:nvGrpSpPr>
        <p:grpSpPr>
          <a:xfrm>
            <a:off x="9823846" y="4481652"/>
            <a:ext cx="2087880" cy="1872748"/>
            <a:chOff x="9867893" y="3901566"/>
            <a:chExt cx="2087880" cy="1872748"/>
          </a:xfrm>
        </p:grpSpPr>
        <p:grpSp>
          <p:nvGrpSpPr>
            <p:cNvPr id="110" name="Group 109">
              <a:extLst>
                <a:ext uri="{FF2B5EF4-FFF2-40B4-BE49-F238E27FC236}">
                  <a16:creationId xmlns:a16="http://schemas.microsoft.com/office/drawing/2014/main" id="{03CE3DF5-F92B-4443-A6D2-53A656AB9F8C}"/>
                </a:ext>
              </a:extLst>
            </p:cNvPr>
            <p:cNvGrpSpPr/>
            <p:nvPr/>
          </p:nvGrpSpPr>
          <p:grpSpPr>
            <a:xfrm>
              <a:off x="9867893" y="3901566"/>
              <a:ext cx="2087880" cy="1226417"/>
              <a:chOff x="9933350" y="4337533"/>
              <a:chExt cx="2087880" cy="1226417"/>
            </a:xfrm>
          </p:grpSpPr>
          <p:pic>
            <p:nvPicPr>
              <p:cNvPr id="112" name="Graphic 111" descr="Users outline">
                <a:extLst>
                  <a:ext uri="{FF2B5EF4-FFF2-40B4-BE49-F238E27FC236}">
                    <a16:creationId xmlns:a16="http://schemas.microsoft.com/office/drawing/2014/main" id="{C17101D1-1B71-4CAD-98C5-4DC8C5B3558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0622291" y="4337533"/>
                <a:ext cx="693878" cy="693878"/>
              </a:xfrm>
              <a:prstGeom prst="rect">
                <a:avLst/>
              </a:prstGeom>
            </p:spPr>
          </p:pic>
          <p:sp>
            <p:nvSpPr>
              <p:cNvPr id="113" name="TextBox 112">
                <a:extLst>
                  <a:ext uri="{FF2B5EF4-FFF2-40B4-BE49-F238E27FC236}">
                    <a16:creationId xmlns:a16="http://schemas.microsoft.com/office/drawing/2014/main" id="{6A810C52-B71D-4E15-B667-DC5AC8DC1B17}"/>
                  </a:ext>
                </a:extLst>
              </p:cNvPr>
              <p:cNvSpPr txBox="1"/>
              <p:nvPr/>
            </p:nvSpPr>
            <p:spPr>
              <a:xfrm>
                <a:off x="9933350" y="4917619"/>
                <a:ext cx="2087880" cy="646331"/>
              </a:xfrm>
              <a:prstGeom prst="rect">
                <a:avLst/>
              </a:prstGeom>
              <a:noFill/>
            </p:spPr>
            <p:txBody>
              <a:bodyPr wrap="square" rtlCol="0">
                <a:spAutoFit/>
              </a:bodyPr>
              <a:lstStyle/>
              <a:p>
                <a:pPr algn="ctr"/>
                <a:r>
                  <a:rPr lang="en-GB" sz="3600" b="1">
                    <a:solidFill>
                      <a:schemeClr val="accent2"/>
                    </a:solidFill>
                    <a:ea typeface="Open Sans" panose="020B0606030504020204" pitchFamily="34" charset="0"/>
                    <a:cs typeface="Open Sans" panose="020B0606030504020204" pitchFamily="34" charset="0"/>
                  </a:rPr>
                  <a:t>40K</a:t>
                </a:r>
              </a:p>
            </p:txBody>
          </p:sp>
        </p:grpSp>
        <p:sp>
          <p:nvSpPr>
            <p:cNvPr id="111" name="TextBox 110">
              <a:extLst>
                <a:ext uri="{FF2B5EF4-FFF2-40B4-BE49-F238E27FC236}">
                  <a16:creationId xmlns:a16="http://schemas.microsoft.com/office/drawing/2014/main" id="{66062468-7976-4F32-807B-61DBF324F4E4}"/>
                </a:ext>
              </a:extLst>
            </p:cNvPr>
            <p:cNvSpPr txBox="1"/>
            <p:nvPr/>
          </p:nvSpPr>
          <p:spPr>
            <a:xfrm>
              <a:off x="10281721" y="5127983"/>
              <a:ext cx="1549779" cy="646331"/>
            </a:xfrm>
            <a:prstGeom prst="rect">
              <a:avLst/>
            </a:prstGeom>
            <a:noFill/>
          </p:spPr>
          <p:txBody>
            <a:bodyPr wrap="square" rtlCol="0">
              <a:spAutoFit/>
            </a:bodyPr>
            <a:lstStyle/>
            <a:p>
              <a:r>
                <a:rPr lang="en-GB" sz="1800" b="1" dirty="0">
                  <a:latin typeface="Open Sans" panose="020B0606030504020204" pitchFamily="34" charset="0"/>
                  <a:ea typeface="Open Sans" panose="020B0606030504020204" pitchFamily="34" charset="0"/>
                  <a:cs typeface="Open Sans" panose="020B0606030504020204" pitchFamily="34" charset="0"/>
                </a:rPr>
                <a:t>Employees</a:t>
              </a:r>
              <a:endParaRPr lang="en-IN" sz="1800" b="1" dirty="0">
                <a:latin typeface="Open Sans" panose="020B0606030504020204" pitchFamily="34" charset="0"/>
                <a:ea typeface="Open Sans" panose="020B0606030504020204" pitchFamily="34" charset="0"/>
                <a:cs typeface="Open Sans" panose="020B0606030504020204" pitchFamily="34" charset="0"/>
              </a:endParaRPr>
            </a:p>
            <a:p>
              <a:endParaRPr lang="en-IN"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14" name="Group 113">
            <a:extLst>
              <a:ext uri="{FF2B5EF4-FFF2-40B4-BE49-F238E27FC236}">
                <a16:creationId xmlns:a16="http://schemas.microsoft.com/office/drawing/2014/main" id="{8CC85E19-15C6-41EA-AC6B-0FB580EBDA37}"/>
              </a:ext>
            </a:extLst>
          </p:cNvPr>
          <p:cNvGrpSpPr/>
          <p:nvPr/>
        </p:nvGrpSpPr>
        <p:grpSpPr>
          <a:xfrm>
            <a:off x="4268253" y="334752"/>
            <a:ext cx="2617562" cy="1027449"/>
            <a:chOff x="4268253" y="362888"/>
            <a:chExt cx="2617562" cy="1027449"/>
          </a:xfrm>
        </p:grpSpPr>
        <p:pic>
          <p:nvPicPr>
            <p:cNvPr id="115" name="Picture 114" descr="A picture containing logo&#10;&#10;Description automatically generated">
              <a:extLst>
                <a:ext uri="{FF2B5EF4-FFF2-40B4-BE49-F238E27FC236}">
                  <a16:creationId xmlns:a16="http://schemas.microsoft.com/office/drawing/2014/main" id="{FEAF9DB8-6BD5-42D2-B138-A497F1CCE486}"/>
                </a:ext>
              </a:extLst>
            </p:cNvPr>
            <p:cNvPicPr>
              <a:picLocks noChangeAspect="1"/>
            </p:cNvPicPr>
            <p:nvPr/>
          </p:nvPicPr>
          <p:blipFill rotWithShape="1">
            <a:blip r:embed="rId29">
              <a:extLst>
                <a:ext uri="{28A0092B-C50C-407E-A947-70E740481C1C}">
                  <a14:useLocalDpi xmlns:a14="http://schemas.microsoft.com/office/drawing/2010/main" val="0"/>
                </a:ext>
              </a:extLst>
            </a:blip>
            <a:srcRect l="30208" t="13404" r="26929" b="13117"/>
            <a:stretch/>
          </p:blipFill>
          <p:spPr>
            <a:xfrm>
              <a:off x="6286470" y="362888"/>
              <a:ext cx="599345" cy="1027449"/>
            </a:xfrm>
            <a:prstGeom prst="rect">
              <a:avLst/>
            </a:prstGeom>
          </p:spPr>
        </p:pic>
        <p:pic>
          <p:nvPicPr>
            <p:cNvPr id="116" name="Picture 115" descr="Text&#10;&#10;Description automatically generated">
              <a:extLst>
                <a:ext uri="{FF2B5EF4-FFF2-40B4-BE49-F238E27FC236}">
                  <a16:creationId xmlns:a16="http://schemas.microsoft.com/office/drawing/2014/main" id="{205B8416-B04A-48B1-82B9-F06D69533B0F}"/>
                </a:ext>
              </a:extLst>
            </p:cNvPr>
            <p:cNvPicPr>
              <a:picLocks noChangeAspect="1"/>
            </p:cNvPicPr>
            <p:nvPr/>
          </p:nvPicPr>
          <p:blipFill rotWithShape="1">
            <a:blip r:embed="rId30">
              <a:clrChange>
                <a:clrFrom>
                  <a:srgbClr val="F7F7F7"/>
                </a:clrFrom>
                <a:clrTo>
                  <a:srgbClr val="F7F7F7">
                    <a:alpha val="0"/>
                  </a:srgbClr>
                </a:clrTo>
              </a:clrChange>
              <a:extLst>
                <a:ext uri="{28A0092B-C50C-407E-A947-70E740481C1C}">
                  <a14:useLocalDpi xmlns:a14="http://schemas.microsoft.com/office/drawing/2010/main" val="0"/>
                </a:ext>
              </a:extLst>
            </a:blip>
            <a:srcRect t="21210" b="32326"/>
            <a:stretch/>
          </p:blipFill>
          <p:spPr>
            <a:xfrm>
              <a:off x="4268253" y="667445"/>
              <a:ext cx="1123803" cy="369332"/>
            </a:xfrm>
            <a:prstGeom prst="rect">
              <a:avLst/>
            </a:prstGeom>
          </p:spPr>
        </p:pic>
      </p:grpSp>
      <p:sp>
        <p:nvSpPr>
          <p:cNvPr id="117" name="Title 14">
            <a:extLst>
              <a:ext uri="{FF2B5EF4-FFF2-40B4-BE49-F238E27FC236}">
                <a16:creationId xmlns:a16="http://schemas.microsoft.com/office/drawing/2014/main" id="{4A8E7AC5-4C61-4D82-A3BE-29F288859CB0}"/>
              </a:ext>
            </a:extLst>
          </p:cNvPr>
          <p:cNvSpPr txBox="1">
            <a:spLocks/>
          </p:cNvSpPr>
          <p:nvPr/>
        </p:nvSpPr>
        <p:spPr>
          <a:xfrm>
            <a:off x="0" y="69494"/>
            <a:ext cx="11233150" cy="869560"/>
          </a:xfrm>
          <a:prstGeom prst="rect">
            <a:avLst/>
          </a:prstGeom>
        </p:spPr>
        <p:txBody>
          <a:bodyPr/>
          <a:lstStyle>
            <a:lvl1pPr algn="l" defTabSz="914400" rtl="0" eaLnBrk="1" latinLnBrk="0" hangingPunct="1">
              <a:lnSpc>
                <a:spcPct val="90000"/>
              </a:lnSpc>
              <a:spcBef>
                <a:spcPct val="0"/>
              </a:spcBef>
              <a:buNone/>
              <a:defRPr lang="en-US" sz="2800" b="1" kern="1200" cap="all" baseline="0" dirty="0">
                <a:solidFill>
                  <a:schemeClr val="tx1"/>
                </a:solidFill>
                <a:latin typeface="+mn-lt"/>
                <a:ea typeface="+mj-ea"/>
                <a:cs typeface="+mj-cs"/>
              </a:defRPr>
            </a:lvl1pPr>
          </a:lstStyle>
          <a:p>
            <a:r>
              <a:rPr lang="en-GB" dirty="0"/>
              <a:t>MAF and its holdings</a:t>
            </a:r>
            <a:endParaRPr lang="en-IN" dirty="0"/>
          </a:p>
        </p:txBody>
      </p:sp>
      <p:sp>
        <p:nvSpPr>
          <p:cNvPr id="118" name="Slide Number Placeholder 8">
            <a:extLst>
              <a:ext uri="{FF2B5EF4-FFF2-40B4-BE49-F238E27FC236}">
                <a16:creationId xmlns:a16="http://schemas.microsoft.com/office/drawing/2014/main" id="{22A942D6-47D9-4F65-AA21-DF90384B2214}"/>
              </a:ext>
            </a:extLst>
          </p:cNvPr>
          <p:cNvSpPr>
            <a:spLocks noGrp="1"/>
          </p:cNvSpPr>
          <p:nvPr>
            <p:ph type="sldNum" sz="quarter" idx="4"/>
          </p:nvPr>
        </p:nvSpPr>
        <p:spPr>
          <a:xfrm>
            <a:off x="5783580" y="6519035"/>
            <a:ext cx="546416" cy="254799"/>
          </a:xfrm>
        </p:spPr>
        <p:txBody>
          <a:bodyPr/>
          <a:lstStyle/>
          <a:p>
            <a:fld id="{3DD8A316-1690-4C62-9DF0-0D0BBB2020CF}" type="slidenum">
              <a:rPr lang="en-US" sz="900" smtClean="0"/>
              <a:pPr/>
              <a:t>5</a:t>
            </a:fld>
            <a:r>
              <a:rPr lang="en-US"/>
              <a:t> </a:t>
            </a:r>
            <a:endParaRPr lang="en-GB"/>
          </a:p>
        </p:txBody>
      </p:sp>
      <p:sp>
        <p:nvSpPr>
          <p:cNvPr id="119" name="Footer Placeholder 4">
            <a:extLst>
              <a:ext uri="{FF2B5EF4-FFF2-40B4-BE49-F238E27FC236}">
                <a16:creationId xmlns:a16="http://schemas.microsoft.com/office/drawing/2014/main" id="{FC4BF05F-6562-4881-AB7E-8BEA0EE5C9E4}"/>
              </a:ext>
            </a:extLst>
          </p:cNvPr>
          <p:cNvSpPr>
            <a:spLocks noGrp="1"/>
          </p:cNvSpPr>
          <p:nvPr>
            <p:ph type="ftr" sz="quarter" idx="3"/>
          </p:nvPr>
        </p:nvSpPr>
        <p:spPr>
          <a:xfrm>
            <a:off x="10359130" y="6556148"/>
            <a:ext cx="1841818" cy="254799"/>
          </a:xfrm>
        </p:spPr>
        <p:txBody>
          <a:bodyPr/>
          <a:lstStyle/>
          <a:p>
            <a:pPr>
              <a:spcAft>
                <a:spcPts val="600"/>
              </a:spcAft>
            </a:pPr>
            <a:r>
              <a:rPr lang="en-US"/>
              <a:t>Proprietary and Confidential</a:t>
            </a:r>
          </a:p>
        </p:txBody>
      </p:sp>
    </p:spTree>
    <p:extLst>
      <p:ext uri="{BB962C8B-B14F-4D97-AF65-F5344CB8AC3E}">
        <p14:creationId xmlns:p14="http://schemas.microsoft.com/office/powerpoint/2010/main" val="31331402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1250"/>
                                        <p:tgtEl>
                                          <p:spTgt spid="9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8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9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6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8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1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04"/>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7F78E5EB-AD6C-444F-9B72-BCB0E00A6411}"/>
              </a:ext>
            </a:extLst>
          </p:cNvPr>
          <p:cNvSpPr>
            <a:spLocks noGrp="1"/>
          </p:cNvSpPr>
          <p:nvPr>
            <p:ph type="title"/>
          </p:nvPr>
        </p:nvSpPr>
        <p:spPr>
          <a:xfrm>
            <a:off x="407247" y="-16602"/>
            <a:ext cx="11233150" cy="869560"/>
          </a:xfrm>
        </p:spPr>
        <p:txBody>
          <a:bodyPr/>
          <a:lstStyle/>
          <a:p>
            <a:r>
              <a:rPr lang="en-US" dirty="0" err="1"/>
              <a:t>Maf</a:t>
            </a:r>
            <a:r>
              <a:rPr lang="en-US" dirty="0"/>
              <a:t> - Current State</a:t>
            </a:r>
            <a:endParaRPr lang="en-IN" dirty="0"/>
          </a:p>
        </p:txBody>
      </p:sp>
      <p:sp>
        <p:nvSpPr>
          <p:cNvPr id="4" name="Slide Number Placeholder 3">
            <a:extLst>
              <a:ext uri="{FF2B5EF4-FFF2-40B4-BE49-F238E27FC236}">
                <a16:creationId xmlns:a16="http://schemas.microsoft.com/office/drawing/2014/main" id="{52B0A856-7869-4538-B51A-4A675CC5EEA3}"/>
              </a:ext>
            </a:extLst>
          </p:cNvPr>
          <p:cNvSpPr>
            <a:spLocks noGrp="1"/>
          </p:cNvSpPr>
          <p:nvPr>
            <p:ph type="sldNum" sz="quarter" idx="4"/>
          </p:nvPr>
        </p:nvSpPr>
        <p:spPr/>
        <p:txBody>
          <a:bodyPr/>
          <a:lstStyle/>
          <a:p>
            <a:fld id="{3DD8A316-1690-4C62-9DF0-0D0BBB2020CF}" type="slidenum">
              <a:rPr lang="en-US" sz="900" smtClean="0"/>
              <a:pPr/>
              <a:t>6</a:t>
            </a:fld>
            <a:r>
              <a:rPr lang="en-US"/>
              <a:t> </a:t>
            </a:r>
          </a:p>
        </p:txBody>
      </p:sp>
      <p:sp>
        <p:nvSpPr>
          <p:cNvPr id="5" name="Footer Placeholder 4">
            <a:extLst>
              <a:ext uri="{FF2B5EF4-FFF2-40B4-BE49-F238E27FC236}">
                <a16:creationId xmlns:a16="http://schemas.microsoft.com/office/drawing/2014/main" id="{20D05A81-32B8-4DD2-A76F-7689E8A34FEF}"/>
              </a:ext>
            </a:extLst>
          </p:cNvPr>
          <p:cNvSpPr>
            <a:spLocks noGrp="1"/>
          </p:cNvSpPr>
          <p:nvPr>
            <p:ph type="ftr" sz="quarter" idx="3"/>
          </p:nvPr>
        </p:nvSpPr>
        <p:spPr/>
        <p:txBody>
          <a:bodyPr/>
          <a:lstStyle/>
          <a:p>
            <a:r>
              <a:rPr lang="en-US"/>
              <a:t>Proprietary and Confidential</a:t>
            </a:r>
          </a:p>
        </p:txBody>
      </p:sp>
      <p:sp>
        <p:nvSpPr>
          <p:cNvPr id="7" name="Slide Number Placeholder 3">
            <a:extLst>
              <a:ext uri="{FF2B5EF4-FFF2-40B4-BE49-F238E27FC236}">
                <a16:creationId xmlns:a16="http://schemas.microsoft.com/office/drawing/2014/main" id="{C01B3567-8001-484F-B8B6-2C0D36B8EAED}"/>
              </a:ext>
            </a:extLst>
          </p:cNvPr>
          <p:cNvSpPr txBox="1">
            <a:spLocks/>
          </p:cNvSpPr>
          <p:nvPr/>
        </p:nvSpPr>
        <p:spPr>
          <a:xfrm>
            <a:off x="5783580" y="6519035"/>
            <a:ext cx="546416" cy="254799"/>
          </a:xfrm>
          <a:prstGeom prst="rect">
            <a:avLst/>
          </a:prstGeom>
        </p:spPr>
        <p:txBody>
          <a:bodyPr vert="horz" lIns="91440" tIns="45720" rIns="91440" bIns="45720" rtlCol="0" anchor="b"/>
          <a:lstStyle>
            <a:defPPr>
              <a:defRPr lang="en-US"/>
            </a:defPPr>
            <a:lvl1pPr marL="0" algn="ctr" defTabSz="914400" rtl="0" eaLnBrk="1" latinLnBrk="0" hangingPunct="1">
              <a:defRPr sz="900" b="1" kern="1200">
                <a:solidFill>
                  <a:schemeClr val="accent3">
                    <a:lumMod val="75000"/>
                  </a:schemeClr>
                </a:solidFill>
                <a:latin typeface="Montserrat" panose="00000500000000000000" pitchFamily="50"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D8A316-1690-4C62-9DF0-0D0BBB2020CF}" type="slidenum">
              <a:rPr lang="en-US" smtClean="0"/>
              <a:pPr/>
              <a:t>6</a:t>
            </a:fld>
            <a:r>
              <a:rPr lang="en-US"/>
              <a:t> </a:t>
            </a:r>
          </a:p>
        </p:txBody>
      </p:sp>
      <p:cxnSp>
        <p:nvCxnSpPr>
          <p:cNvPr id="12" name="Straight Connector 11">
            <a:extLst>
              <a:ext uri="{FF2B5EF4-FFF2-40B4-BE49-F238E27FC236}">
                <a16:creationId xmlns:a16="http://schemas.microsoft.com/office/drawing/2014/main" id="{4F89B206-B037-462F-993C-4209FC27E686}"/>
              </a:ext>
            </a:extLst>
          </p:cNvPr>
          <p:cNvCxnSpPr>
            <a:cxnSpLocks/>
          </p:cNvCxnSpPr>
          <p:nvPr/>
        </p:nvCxnSpPr>
        <p:spPr>
          <a:xfrm flipH="1">
            <a:off x="4733034" y="1193026"/>
            <a:ext cx="22015" cy="5481544"/>
          </a:xfrm>
          <a:prstGeom prst="line">
            <a:avLst/>
          </a:prstGeom>
          <a:effectLst/>
        </p:spPr>
        <p:style>
          <a:lnRef idx="1">
            <a:schemeClr val="accent1"/>
          </a:lnRef>
          <a:fillRef idx="0">
            <a:schemeClr val="accent1"/>
          </a:fillRef>
          <a:effectRef idx="0">
            <a:schemeClr val="accent1"/>
          </a:effectRef>
          <a:fontRef idx="minor">
            <a:schemeClr val="tx1"/>
          </a:fontRef>
        </p:style>
      </p:cxnSp>
      <p:pic>
        <p:nvPicPr>
          <p:cNvPr id="34" name="Picture 33" descr="Icon&#10;&#10;Description automatically generated">
            <a:extLst>
              <a:ext uri="{FF2B5EF4-FFF2-40B4-BE49-F238E27FC236}">
                <a16:creationId xmlns:a16="http://schemas.microsoft.com/office/drawing/2014/main" id="{1EFA84B4-6C8B-4BEA-96ED-F80BE18350BE}"/>
              </a:ext>
            </a:extLst>
          </p:cNvPr>
          <p:cNvPicPr>
            <a:picLocks noChangeAspect="1"/>
          </p:cNvPicPr>
          <p:nvPr/>
        </p:nvPicPr>
        <p:blipFill rotWithShape="1">
          <a:blip r:embed="rId3">
            <a:extLst>
              <a:ext uri="{28A0092B-C50C-407E-A947-70E740481C1C}">
                <a14:useLocalDpi xmlns:a14="http://schemas.microsoft.com/office/drawing/2010/main" val="0"/>
              </a:ext>
            </a:extLst>
          </a:blip>
          <a:srcRect l="25923" t="10728" r="25561"/>
          <a:stretch/>
        </p:blipFill>
        <p:spPr>
          <a:xfrm>
            <a:off x="1299508" y="1256800"/>
            <a:ext cx="2339909" cy="2583285"/>
          </a:xfrm>
          <a:prstGeom prst="rect">
            <a:avLst/>
          </a:prstGeom>
        </p:spPr>
      </p:pic>
      <p:grpSp>
        <p:nvGrpSpPr>
          <p:cNvPr id="10" name="Group 9">
            <a:extLst>
              <a:ext uri="{FF2B5EF4-FFF2-40B4-BE49-F238E27FC236}">
                <a16:creationId xmlns:a16="http://schemas.microsoft.com/office/drawing/2014/main" id="{D90AC124-F812-44CD-BBBC-6A0A408722E7}"/>
              </a:ext>
            </a:extLst>
          </p:cNvPr>
          <p:cNvGrpSpPr/>
          <p:nvPr/>
        </p:nvGrpSpPr>
        <p:grpSpPr>
          <a:xfrm>
            <a:off x="4520733" y="4212821"/>
            <a:ext cx="2794974" cy="1833995"/>
            <a:chOff x="4549835" y="4482556"/>
            <a:chExt cx="2794974" cy="1833995"/>
          </a:xfrm>
        </p:grpSpPr>
        <p:pic>
          <p:nvPicPr>
            <p:cNvPr id="51" name="Graphic 50" descr="Renovation (House With Sparkles) outline">
              <a:extLst>
                <a:ext uri="{FF2B5EF4-FFF2-40B4-BE49-F238E27FC236}">
                  <a16:creationId xmlns:a16="http://schemas.microsoft.com/office/drawing/2014/main" id="{C7A3905A-B2AA-493A-946A-90713BA956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77028" y="4482556"/>
              <a:ext cx="540589" cy="511835"/>
            </a:xfrm>
            <a:prstGeom prst="rect">
              <a:avLst/>
            </a:prstGeom>
          </p:spPr>
        </p:pic>
        <p:sp>
          <p:nvSpPr>
            <p:cNvPr id="53" name="TextBox 52">
              <a:extLst>
                <a:ext uri="{FF2B5EF4-FFF2-40B4-BE49-F238E27FC236}">
                  <a16:creationId xmlns:a16="http://schemas.microsoft.com/office/drawing/2014/main" id="{97D04AA0-33E6-47A7-8B98-519CA2A6C542}"/>
                </a:ext>
              </a:extLst>
            </p:cNvPr>
            <p:cNvSpPr txBox="1"/>
            <p:nvPr/>
          </p:nvSpPr>
          <p:spPr>
            <a:xfrm>
              <a:off x="4549835" y="4931556"/>
              <a:ext cx="2794974" cy="1384995"/>
            </a:xfrm>
            <a:prstGeom prst="rect">
              <a:avLst/>
            </a:prstGeom>
            <a:noFill/>
          </p:spPr>
          <p:txBody>
            <a:bodyPr wrap="square" lIns="91440" tIns="45720" rIns="91440" bIns="45720" anchor="t">
              <a:spAutoFit/>
            </a:bodyPr>
            <a:lstStyle/>
            <a:p>
              <a:pPr algn="ctr"/>
              <a:r>
                <a:rPr lang="en-GB" sz="2000" b="1">
                  <a:solidFill>
                    <a:schemeClr val="accent2"/>
                  </a:solidFill>
                  <a:latin typeface="Open Sans"/>
                  <a:ea typeface="Open Sans" panose="020B0606030504020204" pitchFamily="34" charset="0"/>
                  <a:cs typeface="Open Sans" panose="020B0606030504020204" pitchFamily="34" charset="0"/>
                </a:rPr>
                <a:t>26</a:t>
              </a:r>
              <a:r>
                <a:rPr lang="en-GB" sz="2400" b="1">
                  <a:solidFill>
                    <a:schemeClr val="accent2"/>
                  </a:solidFill>
                  <a:latin typeface="Open Sans"/>
                  <a:ea typeface="Open Sans" panose="020B0606030504020204" pitchFamily="34" charset="0"/>
                  <a:cs typeface="Open Sans" panose="020B0606030504020204" pitchFamily="34" charset="0"/>
                </a:rPr>
                <a:t> </a:t>
              </a:r>
              <a:endParaRPr lang="en-GB" sz="2400" b="1">
                <a:solidFill>
                  <a:schemeClr val="accent2"/>
                </a:solidFill>
                <a:latin typeface="Open Sans" panose="020B0606030504020204" pitchFamily="34" charset="0"/>
                <a:ea typeface="Open Sans" panose="020B0606030504020204" pitchFamily="34" charset="0"/>
                <a:cs typeface="Open Sans" panose="020B0606030504020204" pitchFamily="34" charset="0"/>
              </a:endParaRPr>
            </a:p>
            <a:p>
              <a:pPr algn="ctr"/>
              <a:r>
                <a:rPr lang="en-GB" sz="1200" b="1">
                  <a:solidFill>
                    <a:schemeClr val="tx2"/>
                  </a:solidFill>
                  <a:latin typeface="Open Sans" panose="020B0606030504020204" pitchFamily="34" charset="0"/>
                  <a:ea typeface="Open Sans" panose="020B0606030504020204" pitchFamily="34" charset="0"/>
                  <a:cs typeface="Open Sans" panose="020B0606030504020204" pitchFamily="34" charset="0"/>
                </a:rPr>
                <a:t>Shopping Malls</a:t>
              </a:r>
            </a:p>
            <a:p>
              <a:pPr algn="ctr"/>
              <a:r>
                <a:rPr lang="en-GB" sz="2000" b="1">
                  <a:solidFill>
                    <a:schemeClr val="accent2"/>
                  </a:solidFill>
                  <a:latin typeface="Open Sans"/>
                  <a:ea typeface="Open Sans" panose="020B0606030504020204" pitchFamily="34" charset="0"/>
                  <a:cs typeface="Open Sans" panose="020B0606030504020204" pitchFamily="34" charset="0"/>
                </a:rPr>
                <a:t> 200M</a:t>
              </a:r>
              <a:r>
                <a:rPr lang="en-GB" sz="2400" b="1">
                  <a:solidFill>
                    <a:schemeClr val="accent2"/>
                  </a:solidFill>
                  <a:latin typeface="Open Sans"/>
                  <a:ea typeface="Open Sans" panose="020B0606030504020204" pitchFamily="34" charset="0"/>
                  <a:cs typeface="Open Sans" panose="020B0606030504020204" pitchFamily="34" charset="0"/>
                </a:rPr>
                <a:t> </a:t>
              </a:r>
              <a:endParaRPr lang="en-GB" sz="2400" b="1">
                <a:solidFill>
                  <a:schemeClr val="accent2"/>
                </a:solidFill>
                <a:latin typeface="Open Sans" panose="020B0606030504020204" pitchFamily="34" charset="0"/>
                <a:ea typeface="Open Sans" panose="020B0606030504020204" pitchFamily="34" charset="0"/>
                <a:cs typeface="Open Sans" panose="020B0606030504020204" pitchFamily="34" charset="0"/>
              </a:endParaRPr>
            </a:p>
            <a:p>
              <a:pPr algn="ctr"/>
              <a:r>
                <a:rPr lang="en-GB" sz="1200" b="1">
                  <a:latin typeface="Open Sans"/>
                  <a:ea typeface="Open Sans" panose="020B0606030504020204" pitchFamily="34" charset="0"/>
                  <a:cs typeface="Open Sans" panose="020B0606030504020204" pitchFamily="34" charset="0"/>
                </a:rPr>
                <a:t>Customers</a:t>
              </a:r>
            </a:p>
            <a:p>
              <a:pPr algn="ctr"/>
              <a:r>
                <a:rPr lang="en-GB" sz="1000" b="1">
                  <a:latin typeface="Open Sans"/>
                  <a:ea typeface="Open Sans" panose="020B0606030504020204" pitchFamily="34" charset="0"/>
                  <a:cs typeface="Open Sans" panose="020B0606030504020204" pitchFamily="34" charset="0"/>
                </a:rPr>
                <a:t>(</a:t>
              </a:r>
              <a:r>
                <a:rPr lang="en-GB" sz="1000">
                  <a:latin typeface="Open Sans"/>
                  <a:ea typeface="Open Sans" panose="020B0606030504020204" pitchFamily="34" charset="0"/>
                  <a:cs typeface="Open Sans" panose="020B0606030504020204" pitchFamily="34" charset="0"/>
                </a:rPr>
                <a:t>As of 2020</a:t>
              </a:r>
              <a:r>
                <a:rPr lang="en-GB" sz="1000" b="1">
                  <a:latin typeface="Open Sans"/>
                  <a:ea typeface="Open Sans" panose="020B0606030504020204" pitchFamily="34" charset="0"/>
                  <a:cs typeface="Open Sans" panose="020B0606030504020204" pitchFamily="34" charset="0"/>
                </a:rPr>
                <a:t>)</a:t>
              </a:r>
              <a:endParaRPr lang="en-IN" sz="1000" b="1">
                <a:latin typeface="Open Sans"/>
                <a:ea typeface="Open Sans" panose="020B0606030504020204" pitchFamily="34" charset="0"/>
                <a:cs typeface="Open Sans" panose="020B0606030504020204" pitchFamily="34" charset="0"/>
              </a:endParaRPr>
            </a:p>
          </p:txBody>
        </p:sp>
      </p:grpSp>
      <p:sp>
        <p:nvSpPr>
          <p:cNvPr id="71" name="TextBox 70">
            <a:extLst>
              <a:ext uri="{FF2B5EF4-FFF2-40B4-BE49-F238E27FC236}">
                <a16:creationId xmlns:a16="http://schemas.microsoft.com/office/drawing/2014/main" id="{99842871-B168-43B4-9497-FF69109ED0FE}"/>
              </a:ext>
            </a:extLst>
          </p:cNvPr>
          <p:cNvSpPr txBox="1"/>
          <p:nvPr/>
        </p:nvSpPr>
        <p:spPr>
          <a:xfrm>
            <a:off x="296013" y="4227615"/>
            <a:ext cx="4408755" cy="1517147"/>
          </a:xfrm>
          <a:prstGeom prst="rect">
            <a:avLst/>
          </a:prstGeom>
          <a:noFill/>
        </p:spPr>
        <p:txBody>
          <a:bodyPr wrap="square" rtlCol="0">
            <a:spAutoFit/>
          </a:bodyPr>
          <a:lstStyle/>
          <a:p>
            <a:pPr marL="285750" indent="-285750">
              <a:lnSpc>
                <a:spcPct val="150000"/>
              </a:lnSpc>
              <a:buClr>
                <a:schemeClr val="accent2"/>
              </a:buClr>
              <a:buFont typeface="Arial" panose="020B0604020202020204" pitchFamily="34" charset="0"/>
              <a:buChar char="•"/>
            </a:pPr>
            <a:r>
              <a:rPr lang="en-GB" sz="1600">
                <a:latin typeface="Open Sans" panose="020B0606030504020204" pitchFamily="34" charset="0"/>
                <a:ea typeface="Open Sans" panose="020B0606030504020204" pitchFamily="34" charset="0"/>
                <a:cs typeface="Open Sans" panose="020B0606030504020204" pitchFamily="34" charset="0"/>
              </a:rPr>
              <a:t>Spread over 15 locations across MENA</a:t>
            </a:r>
          </a:p>
          <a:p>
            <a:pPr marL="285750" indent="-285750">
              <a:lnSpc>
                <a:spcPct val="150000"/>
              </a:lnSpc>
              <a:buClr>
                <a:schemeClr val="accent2"/>
              </a:buClr>
              <a:buFont typeface="Arial" panose="020B0604020202020204" pitchFamily="34" charset="0"/>
              <a:buChar char="•"/>
            </a:pPr>
            <a:r>
              <a:rPr lang="en-GB" sz="1600">
                <a:latin typeface="Open Sans" panose="020B0606030504020204" pitchFamily="34" charset="0"/>
                <a:ea typeface="Open Sans" panose="020B0606030504020204" pitchFamily="34" charset="0"/>
                <a:cs typeface="Open Sans" panose="020B0606030504020204" pitchFamily="34" charset="0"/>
              </a:rPr>
              <a:t>Focus on diversification</a:t>
            </a:r>
          </a:p>
          <a:p>
            <a:pPr marL="285750" indent="-285750">
              <a:lnSpc>
                <a:spcPct val="150000"/>
              </a:lnSpc>
              <a:buClr>
                <a:schemeClr val="accent2"/>
              </a:buClr>
              <a:buFont typeface="Arial" panose="020B0604020202020204" pitchFamily="34" charset="0"/>
              <a:buChar char="•"/>
            </a:pPr>
            <a:r>
              <a:rPr lang="en-GB" sz="1600">
                <a:latin typeface="Open Sans" panose="020B0606030504020204" pitchFamily="34" charset="0"/>
                <a:ea typeface="Open Sans" panose="020B0606030504020204" pitchFamily="34" charset="0"/>
                <a:cs typeface="Open Sans" panose="020B0606030504020204" pitchFamily="34" charset="0"/>
              </a:rPr>
              <a:t>Established track record, reputation and brand</a:t>
            </a:r>
            <a:endParaRPr lang="en-IN" sz="1600">
              <a:latin typeface="Open Sans" panose="020B0606030504020204" pitchFamily="34" charset="0"/>
              <a:ea typeface="Open Sans" panose="020B0606030504020204" pitchFamily="34" charset="0"/>
              <a:cs typeface="Open Sans" panose="020B0606030504020204" pitchFamily="34" charset="0"/>
            </a:endParaRPr>
          </a:p>
        </p:txBody>
      </p:sp>
      <p:grpSp>
        <p:nvGrpSpPr>
          <p:cNvPr id="16" name="Group 15">
            <a:extLst>
              <a:ext uri="{FF2B5EF4-FFF2-40B4-BE49-F238E27FC236}">
                <a16:creationId xmlns:a16="http://schemas.microsoft.com/office/drawing/2014/main" id="{99E2FD71-6821-44E7-AFB1-D7ADE00010D6}"/>
              </a:ext>
            </a:extLst>
          </p:cNvPr>
          <p:cNvGrpSpPr/>
          <p:nvPr/>
        </p:nvGrpSpPr>
        <p:grpSpPr>
          <a:xfrm>
            <a:off x="4733032" y="1009131"/>
            <a:ext cx="6324323" cy="5835604"/>
            <a:chOff x="4733032" y="882521"/>
            <a:chExt cx="6324323" cy="5835604"/>
          </a:xfrm>
        </p:grpSpPr>
        <p:sp>
          <p:nvSpPr>
            <p:cNvPr id="64" name="TextBox 63">
              <a:extLst>
                <a:ext uri="{FF2B5EF4-FFF2-40B4-BE49-F238E27FC236}">
                  <a16:creationId xmlns:a16="http://schemas.microsoft.com/office/drawing/2014/main" id="{864E5D57-44BB-48CC-8976-6870B4FBD1F8}"/>
                </a:ext>
              </a:extLst>
            </p:cNvPr>
            <p:cNvSpPr txBox="1"/>
            <p:nvPr/>
          </p:nvSpPr>
          <p:spPr>
            <a:xfrm>
              <a:off x="7047704" y="6471904"/>
              <a:ext cx="4009651" cy="246221"/>
            </a:xfrm>
            <a:prstGeom prst="rect">
              <a:avLst/>
            </a:prstGeom>
            <a:noFill/>
          </p:spPr>
          <p:txBody>
            <a:bodyPr wrap="square">
              <a:spAutoFit/>
            </a:bodyPr>
            <a:lstStyle/>
            <a:p>
              <a:r>
                <a:rPr lang="en-US" sz="1000" dirty="0">
                  <a:solidFill>
                    <a:schemeClr val="bg2">
                      <a:lumMod val="65000"/>
                    </a:schemeClr>
                  </a:solidFill>
                  <a:effectLst/>
                  <a:latin typeface="Open Sans" panose="020B0606030504020204" pitchFamily="34" charset="0"/>
                  <a:ea typeface="Open Sans" panose="020B0606030504020204" pitchFamily="34" charset="0"/>
                  <a:cs typeface="Open Sans" panose="020B0606030504020204" pitchFamily="34" charset="0"/>
                </a:rPr>
                <a:t>Data source: </a:t>
              </a:r>
              <a:r>
                <a:rPr lang="en-US" sz="1000" u="none" strike="noStrike" dirty="0">
                  <a:solidFill>
                    <a:schemeClr val="bg2">
                      <a:lumMod val="65000"/>
                    </a:schemeClr>
                  </a:solidFill>
                  <a:effectLst/>
                  <a:latin typeface="Open Sans" panose="020B0606030504020204" pitchFamily="34" charset="0"/>
                  <a:ea typeface="Open Sans" panose="020B0606030504020204" pitchFamily="34" charset="0"/>
                  <a:cs typeface="Open Sans" panose="020B0606030504020204" pitchFamily="34" charset="0"/>
                  <a:hlinkClick r:id="rId6">
                    <a:extLst>
                      <a:ext uri="{A12FA001-AC4F-418D-AE19-62706E023703}">
                        <ahyp:hlinkClr xmlns:ahyp="http://schemas.microsoft.com/office/drawing/2018/hyperlinkcolor" val="tx"/>
                      </a:ext>
                    </a:extLst>
                  </a:hlinkClick>
                </a:rPr>
                <a:t>Majid-Al-Futtaim-Investor-Presentation (2020)</a:t>
              </a:r>
              <a:endParaRPr lang="en-IN" sz="1000" dirty="0">
                <a:solidFill>
                  <a:schemeClr val="bg2">
                    <a:lumMod val="6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5" name="Group 14">
              <a:extLst>
                <a:ext uri="{FF2B5EF4-FFF2-40B4-BE49-F238E27FC236}">
                  <a16:creationId xmlns:a16="http://schemas.microsoft.com/office/drawing/2014/main" id="{C2F532A1-829B-4D67-940B-B28224D121F0}"/>
                </a:ext>
              </a:extLst>
            </p:cNvPr>
            <p:cNvGrpSpPr/>
            <p:nvPr/>
          </p:nvGrpSpPr>
          <p:grpSpPr>
            <a:xfrm>
              <a:off x="4733032" y="882521"/>
              <a:ext cx="6007344" cy="5650849"/>
              <a:chOff x="4733032" y="1037715"/>
              <a:chExt cx="6007344" cy="5650849"/>
            </a:xfrm>
          </p:grpSpPr>
          <p:sp>
            <p:nvSpPr>
              <p:cNvPr id="68" name="TextBox 67">
                <a:extLst>
                  <a:ext uri="{FF2B5EF4-FFF2-40B4-BE49-F238E27FC236}">
                    <a16:creationId xmlns:a16="http://schemas.microsoft.com/office/drawing/2014/main" id="{8EAE3DEB-94BF-48FD-9D0D-188DCE791D6D}"/>
                  </a:ext>
                </a:extLst>
              </p:cNvPr>
              <p:cNvSpPr txBox="1"/>
              <p:nvPr/>
            </p:nvSpPr>
            <p:spPr>
              <a:xfrm>
                <a:off x="7016422" y="6473120"/>
                <a:ext cx="3723954" cy="215444"/>
              </a:xfrm>
              <a:prstGeom prst="rect">
                <a:avLst/>
              </a:prstGeom>
              <a:noFill/>
            </p:spPr>
            <p:txBody>
              <a:bodyPr wrap="square" rtlCol="0">
                <a:spAutoFit/>
              </a:bodyPr>
              <a:lstStyle/>
              <a:p>
                <a:r>
                  <a:rPr lang="en-GB" sz="800" dirty="0">
                    <a:latin typeface="Open Sans" panose="020B0606030504020204" pitchFamily="34" charset="0"/>
                    <a:ea typeface="Open Sans" panose="020B0606030504020204" pitchFamily="34" charset="0"/>
                    <a:cs typeface="Open Sans" panose="020B0606030504020204" pitchFamily="34" charset="0"/>
                  </a:rPr>
                  <a:t>^EBITDA - E</a:t>
                </a:r>
                <a:r>
                  <a:rPr lang="en-GB" sz="800" b="0" i="0" dirty="0">
                    <a:solidFill>
                      <a:srgbClr val="202124"/>
                    </a:solidFill>
                    <a:effectLst/>
                    <a:latin typeface="Open Sans" panose="020B0606030504020204" pitchFamily="34" charset="0"/>
                    <a:ea typeface="Open Sans" panose="020B0606030504020204" pitchFamily="34" charset="0"/>
                    <a:cs typeface="Open Sans" panose="020B0606030504020204" pitchFamily="34" charset="0"/>
                  </a:rPr>
                  <a:t>arnings </a:t>
                </a:r>
                <a:r>
                  <a:rPr lang="en-GB" sz="800" dirty="0">
                    <a:solidFill>
                      <a:srgbClr val="202124"/>
                    </a:solidFill>
                    <a:latin typeface="Open Sans" panose="020B0606030504020204" pitchFamily="34" charset="0"/>
                    <a:ea typeface="Open Sans" panose="020B0606030504020204" pitchFamily="34" charset="0"/>
                    <a:cs typeface="Open Sans" panose="020B0606030504020204" pitchFamily="34" charset="0"/>
                  </a:rPr>
                  <a:t>B</a:t>
                </a:r>
                <a:r>
                  <a:rPr lang="en-GB" sz="800" b="0" i="0" dirty="0">
                    <a:solidFill>
                      <a:srgbClr val="202124"/>
                    </a:solidFill>
                    <a:effectLst/>
                    <a:latin typeface="Open Sans" panose="020B0606030504020204" pitchFamily="34" charset="0"/>
                    <a:ea typeface="Open Sans" panose="020B0606030504020204" pitchFamily="34" charset="0"/>
                    <a:cs typeface="Open Sans" panose="020B0606030504020204" pitchFamily="34" charset="0"/>
                  </a:rPr>
                  <a:t>efore </a:t>
                </a:r>
                <a:r>
                  <a:rPr lang="en-GB" sz="800" dirty="0">
                    <a:solidFill>
                      <a:srgbClr val="202124"/>
                    </a:solidFill>
                    <a:latin typeface="Open Sans" panose="020B0606030504020204" pitchFamily="34" charset="0"/>
                    <a:ea typeface="Open Sans" panose="020B0606030504020204" pitchFamily="34" charset="0"/>
                    <a:cs typeface="Open Sans" panose="020B0606030504020204" pitchFamily="34" charset="0"/>
                  </a:rPr>
                  <a:t>I</a:t>
                </a:r>
                <a:r>
                  <a:rPr lang="en-GB" sz="800" b="0" i="0" dirty="0">
                    <a:solidFill>
                      <a:srgbClr val="202124"/>
                    </a:solidFill>
                    <a:effectLst/>
                    <a:latin typeface="Open Sans" panose="020B0606030504020204" pitchFamily="34" charset="0"/>
                    <a:ea typeface="Open Sans" panose="020B0606030504020204" pitchFamily="34" charset="0"/>
                    <a:cs typeface="Open Sans" panose="020B0606030504020204" pitchFamily="34" charset="0"/>
                  </a:rPr>
                  <a:t>nterest, Taxes, Depreciation, and Amortization</a:t>
                </a:r>
                <a:endParaRPr lang="en-IN" sz="800" dirty="0">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65" name="Chart 64">
                <a:extLst>
                  <a:ext uri="{FF2B5EF4-FFF2-40B4-BE49-F238E27FC236}">
                    <a16:creationId xmlns:a16="http://schemas.microsoft.com/office/drawing/2014/main" id="{2D7D365A-3079-4E44-9622-AF07DB26A031}"/>
                  </a:ext>
                </a:extLst>
              </p:cNvPr>
              <p:cNvGraphicFramePr>
                <a:graphicFrameLocks/>
              </p:cNvGraphicFramePr>
              <p:nvPr>
                <p:extLst>
                  <p:ext uri="{D42A27DB-BD31-4B8C-83A1-F6EECF244321}">
                    <p14:modId xmlns:p14="http://schemas.microsoft.com/office/powerpoint/2010/main" val="491331788"/>
                  </p:ext>
                </p:extLst>
              </p:nvPr>
            </p:nvGraphicFramePr>
            <p:xfrm>
              <a:off x="4733032" y="1037715"/>
              <a:ext cx="5586951" cy="2964992"/>
            </p:xfrm>
            <a:graphic>
              <a:graphicData uri="http://schemas.openxmlformats.org/drawingml/2006/chart">
                <c:chart xmlns:c="http://schemas.openxmlformats.org/drawingml/2006/chart" xmlns:r="http://schemas.openxmlformats.org/officeDocument/2006/relationships" r:id="rId7"/>
              </a:graphicData>
            </a:graphic>
          </p:graphicFrame>
        </p:grpSp>
      </p:grpSp>
      <p:grpSp>
        <p:nvGrpSpPr>
          <p:cNvPr id="14" name="Group 13">
            <a:extLst>
              <a:ext uri="{FF2B5EF4-FFF2-40B4-BE49-F238E27FC236}">
                <a16:creationId xmlns:a16="http://schemas.microsoft.com/office/drawing/2014/main" id="{0C98FC81-3686-4CD6-A12B-BCAAACFC5CC5}"/>
              </a:ext>
            </a:extLst>
          </p:cNvPr>
          <p:cNvGrpSpPr/>
          <p:nvPr/>
        </p:nvGrpSpPr>
        <p:grpSpPr>
          <a:xfrm>
            <a:off x="10121718" y="947120"/>
            <a:ext cx="1914124" cy="3008630"/>
            <a:chOff x="10128530" y="764635"/>
            <a:chExt cx="1914124" cy="3008630"/>
          </a:xfrm>
        </p:grpSpPr>
        <p:grpSp>
          <p:nvGrpSpPr>
            <p:cNvPr id="9" name="Group 8">
              <a:extLst>
                <a:ext uri="{FF2B5EF4-FFF2-40B4-BE49-F238E27FC236}">
                  <a16:creationId xmlns:a16="http://schemas.microsoft.com/office/drawing/2014/main" id="{3486C932-3607-4001-A8B6-6EB4F11A9C62}"/>
                </a:ext>
              </a:extLst>
            </p:cNvPr>
            <p:cNvGrpSpPr/>
            <p:nvPr/>
          </p:nvGrpSpPr>
          <p:grpSpPr>
            <a:xfrm>
              <a:off x="10128530" y="764635"/>
              <a:ext cx="1914124" cy="3008630"/>
              <a:chOff x="10128530" y="764635"/>
              <a:chExt cx="1914124" cy="3008630"/>
            </a:xfrm>
          </p:grpSpPr>
          <p:grpSp>
            <p:nvGrpSpPr>
              <p:cNvPr id="2" name="Group 1">
                <a:extLst>
                  <a:ext uri="{FF2B5EF4-FFF2-40B4-BE49-F238E27FC236}">
                    <a16:creationId xmlns:a16="http://schemas.microsoft.com/office/drawing/2014/main" id="{6FDEC382-E44A-49A0-9F82-44B2B291D986}"/>
                  </a:ext>
                </a:extLst>
              </p:cNvPr>
              <p:cNvGrpSpPr/>
              <p:nvPr/>
            </p:nvGrpSpPr>
            <p:grpSpPr>
              <a:xfrm>
                <a:off x="10128530" y="764635"/>
                <a:ext cx="1914124" cy="1349579"/>
                <a:chOff x="10128530" y="764635"/>
                <a:chExt cx="1914124" cy="1349579"/>
              </a:xfrm>
            </p:grpSpPr>
            <p:grpSp>
              <p:nvGrpSpPr>
                <p:cNvPr id="69" name="Group 68">
                  <a:extLst>
                    <a:ext uri="{FF2B5EF4-FFF2-40B4-BE49-F238E27FC236}">
                      <a16:creationId xmlns:a16="http://schemas.microsoft.com/office/drawing/2014/main" id="{7BCDB838-371D-4179-9663-58EF3138383E}"/>
                    </a:ext>
                  </a:extLst>
                </p:cNvPr>
                <p:cNvGrpSpPr/>
                <p:nvPr/>
              </p:nvGrpSpPr>
              <p:grpSpPr>
                <a:xfrm>
                  <a:off x="10492984" y="764635"/>
                  <a:ext cx="1032647" cy="999773"/>
                  <a:chOff x="1819926" y="2252428"/>
                  <a:chExt cx="1069424" cy="1078605"/>
                </a:xfrm>
              </p:grpSpPr>
              <p:sp>
                <p:nvSpPr>
                  <p:cNvPr id="72" name="TextBox 71">
                    <a:extLst>
                      <a:ext uri="{FF2B5EF4-FFF2-40B4-BE49-F238E27FC236}">
                        <a16:creationId xmlns:a16="http://schemas.microsoft.com/office/drawing/2014/main" id="{7278B4DB-312D-4402-BB20-E58D2AE2D377}"/>
                      </a:ext>
                    </a:extLst>
                  </p:cNvPr>
                  <p:cNvSpPr txBox="1"/>
                  <p:nvPr/>
                </p:nvSpPr>
                <p:spPr>
                  <a:xfrm>
                    <a:off x="1819926" y="3054034"/>
                    <a:ext cx="1069424" cy="276999"/>
                  </a:xfrm>
                  <a:prstGeom prst="rect">
                    <a:avLst/>
                  </a:prstGeom>
                  <a:noFill/>
                </p:spPr>
                <p:txBody>
                  <a:bodyPr wrap="square" rtlCol="0">
                    <a:spAutoFit/>
                  </a:bodyPr>
                  <a:lstStyle/>
                  <a:p>
                    <a:r>
                      <a:rPr lang="en-GB" sz="1200">
                        <a:ea typeface="Open Sans" panose="020B0606030504020204" pitchFamily="34" charset="0"/>
                        <a:cs typeface="Open Sans" panose="020B0606030504020204" pitchFamily="34" charset="0"/>
                      </a:rPr>
                      <a:t>Revenue</a:t>
                    </a:r>
                    <a:endParaRPr lang="en-IN" sz="1200">
                      <a:solidFill>
                        <a:schemeClr val="accent2"/>
                      </a:solidFill>
                      <a:ea typeface="Open Sans" panose="020B0606030504020204" pitchFamily="34" charset="0"/>
                      <a:cs typeface="Open Sans" panose="020B0606030504020204" pitchFamily="34" charset="0"/>
                    </a:endParaRPr>
                  </a:p>
                </p:txBody>
              </p:sp>
              <p:pic>
                <p:nvPicPr>
                  <p:cNvPr id="73" name="Content Placeholder 6" descr="Upward trend outline">
                    <a:extLst>
                      <a:ext uri="{FF2B5EF4-FFF2-40B4-BE49-F238E27FC236}">
                        <a16:creationId xmlns:a16="http://schemas.microsoft.com/office/drawing/2014/main" id="{41F0CA8D-2969-4100-9299-31B08CE875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26215" y="2252428"/>
                    <a:ext cx="844364" cy="924340"/>
                  </a:xfrm>
                  <a:prstGeom prst="rect">
                    <a:avLst/>
                  </a:prstGeom>
                </p:spPr>
              </p:pic>
            </p:grpSp>
            <p:grpSp>
              <p:nvGrpSpPr>
                <p:cNvPr id="77" name="Group 76">
                  <a:extLst>
                    <a:ext uri="{FF2B5EF4-FFF2-40B4-BE49-F238E27FC236}">
                      <a16:creationId xmlns:a16="http://schemas.microsoft.com/office/drawing/2014/main" id="{E796B7AB-1C0B-4319-B4AC-EA2064FDEDD3}"/>
                    </a:ext>
                  </a:extLst>
                </p:cNvPr>
                <p:cNvGrpSpPr/>
                <p:nvPr/>
              </p:nvGrpSpPr>
              <p:grpSpPr>
                <a:xfrm>
                  <a:off x="10128530" y="1770947"/>
                  <a:ext cx="1914124" cy="343267"/>
                  <a:chOff x="5868579" y="2009208"/>
                  <a:chExt cx="1619870" cy="343267"/>
                </a:xfrm>
              </p:grpSpPr>
              <p:sp>
                <p:nvSpPr>
                  <p:cNvPr id="78" name="TextBox 77">
                    <a:extLst>
                      <a:ext uri="{FF2B5EF4-FFF2-40B4-BE49-F238E27FC236}">
                        <a16:creationId xmlns:a16="http://schemas.microsoft.com/office/drawing/2014/main" id="{9CF5123D-9F95-438E-A0F5-64F113CD3777}"/>
                      </a:ext>
                    </a:extLst>
                  </p:cNvPr>
                  <p:cNvSpPr txBox="1"/>
                  <p:nvPr/>
                </p:nvSpPr>
                <p:spPr>
                  <a:xfrm>
                    <a:off x="5868579" y="2009208"/>
                    <a:ext cx="1196182" cy="338554"/>
                  </a:xfrm>
                  <a:prstGeom prst="rect">
                    <a:avLst/>
                  </a:prstGeom>
                  <a:noFill/>
                </p:spPr>
                <p:txBody>
                  <a:bodyPr wrap="square">
                    <a:spAutoFit/>
                  </a:bodyPr>
                  <a:lstStyle/>
                  <a:p>
                    <a:r>
                      <a:rPr lang="en-GB" sz="1600" b="1">
                        <a:solidFill>
                          <a:schemeClr val="accent2"/>
                        </a:solidFill>
                        <a:latin typeface="Open Sans" panose="020B0606030504020204" pitchFamily="34" charset="0"/>
                        <a:ea typeface="Open Sans" panose="020B0606030504020204" pitchFamily="34" charset="0"/>
                        <a:cs typeface="Open Sans" panose="020B0606030504020204" pitchFamily="34" charset="0"/>
                      </a:rPr>
                      <a:t>$9.57B  </a:t>
                    </a:r>
                    <a:endParaRPr lang="en-IN" sz="1600">
                      <a:latin typeface="Open Sans" panose="020B0606030504020204" pitchFamily="34" charset="0"/>
                      <a:ea typeface="Open Sans" panose="020B0606030504020204" pitchFamily="34" charset="0"/>
                      <a:cs typeface="Open Sans" panose="020B0606030504020204" pitchFamily="34" charset="0"/>
                    </a:endParaRPr>
                  </a:p>
                </p:txBody>
              </p:sp>
              <p:sp>
                <p:nvSpPr>
                  <p:cNvPr id="79" name="TextBox 78">
                    <a:extLst>
                      <a:ext uri="{FF2B5EF4-FFF2-40B4-BE49-F238E27FC236}">
                        <a16:creationId xmlns:a16="http://schemas.microsoft.com/office/drawing/2014/main" id="{D460F9FF-2CAB-4C3C-A6E7-B312D1FD4B5A}"/>
                      </a:ext>
                    </a:extLst>
                  </p:cNvPr>
                  <p:cNvSpPr txBox="1"/>
                  <p:nvPr/>
                </p:nvSpPr>
                <p:spPr>
                  <a:xfrm>
                    <a:off x="6507657" y="2013921"/>
                    <a:ext cx="980792" cy="338554"/>
                  </a:xfrm>
                  <a:prstGeom prst="rect">
                    <a:avLst/>
                  </a:prstGeom>
                  <a:noFill/>
                </p:spPr>
                <p:txBody>
                  <a:bodyPr wrap="square" rtlCol="0">
                    <a:spAutoFit/>
                  </a:bodyPr>
                  <a:lstStyle/>
                  <a:p>
                    <a:r>
                      <a:rPr lang="en-GB" sz="1600" b="1">
                        <a:solidFill>
                          <a:schemeClr val="tx2"/>
                        </a:solidFill>
                        <a:latin typeface="Open Sans" panose="020B0606030504020204" pitchFamily="34" charset="0"/>
                        <a:ea typeface="Open Sans" panose="020B0606030504020204" pitchFamily="34" charset="0"/>
                        <a:cs typeface="Open Sans" panose="020B0606030504020204" pitchFamily="34" charset="0"/>
                      </a:rPr>
                      <a:t>1.45%</a:t>
                    </a:r>
                    <a:endParaRPr lang="en-IN" sz="1600" b="1">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8" name="Group 7">
                <a:extLst>
                  <a:ext uri="{FF2B5EF4-FFF2-40B4-BE49-F238E27FC236}">
                    <a16:creationId xmlns:a16="http://schemas.microsoft.com/office/drawing/2014/main" id="{4600AC3D-7BD7-4BAB-ABEF-495BED058781}"/>
                  </a:ext>
                </a:extLst>
              </p:cNvPr>
              <p:cNvGrpSpPr/>
              <p:nvPr/>
            </p:nvGrpSpPr>
            <p:grpSpPr>
              <a:xfrm>
                <a:off x="10128530" y="2254370"/>
                <a:ext cx="1745884" cy="1518895"/>
                <a:chOff x="10128530" y="2254370"/>
                <a:chExt cx="1745884" cy="1518895"/>
              </a:xfrm>
            </p:grpSpPr>
            <p:grpSp>
              <p:nvGrpSpPr>
                <p:cNvPr id="74" name="Group 73">
                  <a:extLst>
                    <a:ext uri="{FF2B5EF4-FFF2-40B4-BE49-F238E27FC236}">
                      <a16:creationId xmlns:a16="http://schemas.microsoft.com/office/drawing/2014/main" id="{F3859951-169F-4300-903A-12C404DDFA06}"/>
                    </a:ext>
                  </a:extLst>
                </p:cNvPr>
                <p:cNvGrpSpPr/>
                <p:nvPr/>
              </p:nvGrpSpPr>
              <p:grpSpPr>
                <a:xfrm>
                  <a:off x="10456858" y="2254370"/>
                  <a:ext cx="950746" cy="1123340"/>
                  <a:chOff x="5443934" y="1216340"/>
                  <a:chExt cx="950746" cy="1123340"/>
                </a:xfrm>
              </p:grpSpPr>
              <p:pic>
                <p:nvPicPr>
                  <p:cNvPr id="75" name="Graphic 74" descr="Bar graph with upward trend outline">
                    <a:extLst>
                      <a:ext uri="{FF2B5EF4-FFF2-40B4-BE49-F238E27FC236}">
                        <a16:creationId xmlns:a16="http://schemas.microsoft.com/office/drawing/2014/main" id="{7F5F1F84-C911-4F47-9F0B-6BB1EE89576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443934" y="1216340"/>
                    <a:ext cx="914400" cy="914400"/>
                  </a:xfrm>
                  <a:prstGeom prst="rect">
                    <a:avLst/>
                  </a:prstGeom>
                </p:spPr>
              </p:pic>
              <p:sp>
                <p:nvSpPr>
                  <p:cNvPr id="76" name="TextBox 75">
                    <a:extLst>
                      <a:ext uri="{FF2B5EF4-FFF2-40B4-BE49-F238E27FC236}">
                        <a16:creationId xmlns:a16="http://schemas.microsoft.com/office/drawing/2014/main" id="{35C8E8F7-7360-40A9-AB90-31CA970CE598}"/>
                      </a:ext>
                    </a:extLst>
                  </p:cNvPr>
                  <p:cNvSpPr txBox="1"/>
                  <p:nvPr/>
                </p:nvSpPr>
                <p:spPr>
                  <a:xfrm>
                    <a:off x="5480280" y="2062681"/>
                    <a:ext cx="914400" cy="276999"/>
                  </a:xfrm>
                  <a:prstGeom prst="rect">
                    <a:avLst/>
                  </a:prstGeom>
                  <a:noFill/>
                </p:spPr>
                <p:txBody>
                  <a:bodyPr wrap="square" rtlCol="0">
                    <a:spAutoFit/>
                  </a:bodyPr>
                  <a:lstStyle/>
                  <a:p>
                    <a:r>
                      <a:rPr lang="en-GB" sz="1200" dirty="0">
                        <a:ea typeface="Open Sans" panose="020B0606030504020204" pitchFamily="34" charset="0"/>
                        <a:cs typeface="Open Sans" panose="020B0606030504020204" pitchFamily="34" charset="0"/>
                      </a:rPr>
                      <a:t>^EBITDA</a:t>
                    </a:r>
                    <a:endParaRPr lang="en-IN" sz="1200" dirty="0">
                      <a:solidFill>
                        <a:schemeClr val="accent2"/>
                      </a:solidFill>
                      <a:ea typeface="Open Sans" panose="020B0606030504020204" pitchFamily="34" charset="0"/>
                      <a:cs typeface="Open Sans" panose="020B0606030504020204" pitchFamily="34" charset="0"/>
                    </a:endParaRPr>
                  </a:p>
                </p:txBody>
              </p:sp>
            </p:grpSp>
            <p:grpSp>
              <p:nvGrpSpPr>
                <p:cNvPr id="80" name="Group 79">
                  <a:extLst>
                    <a:ext uri="{FF2B5EF4-FFF2-40B4-BE49-F238E27FC236}">
                      <a16:creationId xmlns:a16="http://schemas.microsoft.com/office/drawing/2014/main" id="{2D366065-2D85-4CB3-B14A-7ED44CCD668F}"/>
                    </a:ext>
                  </a:extLst>
                </p:cNvPr>
                <p:cNvGrpSpPr/>
                <p:nvPr/>
              </p:nvGrpSpPr>
              <p:grpSpPr>
                <a:xfrm>
                  <a:off x="10128530" y="3428998"/>
                  <a:ext cx="1745884" cy="344267"/>
                  <a:chOff x="5851878" y="2013921"/>
                  <a:chExt cx="1745884" cy="344267"/>
                </a:xfrm>
              </p:grpSpPr>
              <p:sp>
                <p:nvSpPr>
                  <p:cNvPr id="81" name="TextBox 80">
                    <a:extLst>
                      <a:ext uri="{FF2B5EF4-FFF2-40B4-BE49-F238E27FC236}">
                        <a16:creationId xmlns:a16="http://schemas.microsoft.com/office/drawing/2014/main" id="{98D65B31-D39C-46FC-A942-6090E6072853}"/>
                      </a:ext>
                    </a:extLst>
                  </p:cNvPr>
                  <p:cNvSpPr txBox="1"/>
                  <p:nvPr/>
                </p:nvSpPr>
                <p:spPr>
                  <a:xfrm>
                    <a:off x="5851878" y="2019634"/>
                    <a:ext cx="1196182" cy="338554"/>
                  </a:xfrm>
                  <a:prstGeom prst="rect">
                    <a:avLst/>
                  </a:prstGeom>
                  <a:noFill/>
                </p:spPr>
                <p:txBody>
                  <a:bodyPr wrap="square">
                    <a:spAutoFit/>
                  </a:bodyPr>
                  <a:lstStyle/>
                  <a:p>
                    <a:r>
                      <a:rPr lang="en-GB" sz="1600" b="1">
                        <a:solidFill>
                          <a:schemeClr val="accent2"/>
                        </a:solidFill>
                        <a:latin typeface="Open Sans" panose="020B0606030504020204" pitchFamily="34" charset="0"/>
                        <a:ea typeface="Open Sans" panose="020B0606030504020204" pitchFamily="34" charset="0"/>
                        <a:cs typeface="Open Sans" panose="020B0606030504020204" pitchFamily="34" charset="0"/>
                      </a:rPr>
                      <a:t>$1.26B  </a:t>
                    </a:r>
                    <a:endParaRPr lang="en-IN" sz="1600">
                      <a:latin typeface="Open Sans" panose="020B0606030504020204" pitchFamily="34" charset="0"/>
                      <a:ea typeface="Open Sans" panose="020B0606030504020204" pitchFamily="34" charset="0"/>
                      <a:cs typeface="Open Sans" panose="020B0606030504020204" pitchFamily="34" charset="0"/>
                    </a:endParaRPr>
                  </a:p>
                </p:txBody>
              </p:sp>
              <p:sp>
                <p:nvSpPr>
                  <p:cNvPr id="82" name="TextBox 81">
                    <a:extLst>
                      <a:ext uri="{FF2B5EF4-FFF2-40B4-BE49-F238E27FC236}">
                        <a16:creationId xmlns:a16="http://schemas.microsoft.com/office/drawing/2014/main" id="{4EDD008E-0EC4-4512-9F78-E5985514974A}"/>
                      </a:ext>
                    </a:extLst>
                  </p:cNvPr>
                  <p:cNvSpPr txBox="1"/>
                  <p:nvPr/>
                </p:nvSpPr>
                <p:spPr>
                  <a:xfrm>
                    <a:off x="6607046" y="2013921"/>
                    <a:ext cx="990716" cy="338554"/>
                  </a:xfrm>
                  <a:prstGeom prst="rect">
                    <a:avLst/>
                  </a:prstGeom>
                  <a:noFill/>
                </p:spPr>
                <p:txBody>
                  <a:bodyPr wrap="square" rtlCol="0">
                    <a:spAutoFit/>
                  </a:bodyPr>
                  <a:lstStyle/>
                  <a:p>
                    <a:r>
                      <a:rPr lang="en-GB" sz="1600" b="1">
                        <a:solidFill>
                          <a:schemeClr val="tx2"/>
                        </a:solidFill>
                        <a:latin typeface="Open Sans" panose="020B0606030504020204" pitchFamily="34" charset="0"/>
                        <a:ea typeface="Open Sans" panose="020B0606030504020204" pitchFamily="34" charset="0"/>
                        <a:cs typeface="Open Sans" panose="020B0606030504020204" pitchFamily="34" charset="0"/>
                      </a:rPr>
                      <a:t>0.64%</a:t>
                    </a:r>
                    <a:endParaRPr lang="en-IN" sz="1600" b="1">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sp>
          <p:nvSpPr>
            <p:cNvPr id="3" name="Isosceles Triangle 2">
              <a:extLst>
                <a:ext uri="{FF2B5EF4-FFF2-40B4-BE49-F238E27FC236}">
                  <a16:creationId xmlns:a16="http://schemas.microsoft.com/office/drawing/2014/main" id="{5CC88756-C7D9-4271-9B51-274D7AA01C80}"/>
                </a:ext>
              </a:extLst>
            </p:cNvPr>
            <p:cNvSpPr/>
            <p:nvPr/>
          </p:nvSpPr>
          <p:spPr>
            <a:xfrm>
              <a:off x="11650646" y="1824302"/>
              <a:ext cx="274096" cy="171780"/>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32" name="Isosceles Triangle 31">
              <a:extLst>
                <a:ext uri="{FF2B5EF4-FFF2-40B4-BE49-F238E27FC236}">
                  <a16:creationId xmlns:a16="http://schemas.microsoft.com/office/drawing/2014/main" id="{447F18B5-3D9E-48A3-B402-64731E76C7E1}"/>
                </a:ext>
              </a:extLst>
            </p:cNvPr>
            <p:cNvSpPr/>
            <p:nvPr/>
          </p:nvSpPr>
          <p:spPr>
            <a:xfrm>
              <a:off x="11647209" y="3483670"/>
              <a:ext cx="227206" cy="173930"/>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 name="Group 12">
            <a:extLst>
              <a:ext uri="{FF2B5EF4-FFF2-40B4-BE49-F238E27FC236}">
                <a16:creationId xmlns:a16="http://schemas.microsoft.com/office/drawing/2014/main" id="{435B0AF8-C2CA-4EDD-A3E1-57CB4BB7621C}"/>
              </a:ext>
            </a:extLst>
          </p:cNvPr>
          <p:cNvGrpSpPr/>
          <p:nvPr/>
        </p:nvGrpSpPr>
        <p:grpSpPr>
          <a:xfrm>
            <a:off x="6744718" y="4184686"/>
            <a:ext cx="5657783" cy="2129709"/>
            <a:chOff x="6758785" y="4427937"/>
            <a:chExt cx="5657783" cy="2129709"/>
          </a:xfrm>
        </p:grpSpPr>
        <p:grpSp>
          <p:nvGrpSpPr>
            <p:cNvPr id="11" name="Group 10">
              <a:extLst>
                <a:ext uri="{FF2B5EF4-FFF2-40B4-BE49-F238E27FC236}">
                  <a16:creationId xmlns:a16="http://schemas.microsoft.com/office/drawing/2014/main" id="{FCE92A64-C4E6-4C25-AE01-99A4D01EB486}"/>
                </a:ext>
              </a:extLst>
            </p:cNvPr>
            <p:cNvGrpSpPr/>
            <p:nvPr/>
          </p:nvGrpSpPr>
          <p:grpSpPr>
            <a:xfrm>
              <a:off x="6758785" y="4427937"/>
              <a:ext cx="5657783" cy="1725529"/>
              <a:chOff x="6758785" y="4427937"/>
              <a:chExt cx="5657783" cy="1725529"/>
            </a:xfrm>
          </p:grpSpPr>
          <p:grpSp>
            <p:nvGrpSpPr>
              <p:cNvPr id="19" name="Group 18">
                <a:extLst>
                  <a:ext uri="{FF2B5EF4-FFF2-40B4-BE49-F238E27FC236}">
                    <a16:creationId xmlns:a16="http://schemas.microsoft.com/office/drawing/2014/main" id="{AF220D96-0A42-4AD5-BAD1-E96A7EE04DEC}"/>
                  </a:ext>
                </a:extLst>
              </p:cNvPr>
              <p:cNvGrpSpPr/>
              <p:nvPr/>
            </p:nvGrpSpPr>
            <p:grpSpPr>
              <a:xfrm>
                <a:off x="6758785" y="4427937"/>
                <a:ext cx="3230880" cy="1725529"/>
                <a:chOff x="6713350" y="4438413"/>
                <a:chExt cx="3230880" cy="1725529"/>
              </a:xfrm>
            </p:grpSpPr>
            <p:pic>
              <p:nvPicPr>
                <p:cNvPr id="54" name="Graphic 53" descr="Shopping cart outline">
                  <a:extLst>
                    <a:ext uri="{FF2B5EF4-FFF2-40B4-BE49-F238E27FC236}">
                      <a16:creationId xmlns:a16="http://schemas.microsoft.com/office/drawing/2014/main" id="{92C1E4C0-E026-4652-B52C-B356B1637A9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058496" y="4438413"/>
                  <a:ext cx="540589" cy="511835"/>
                </a:xfrm>
                <a:prstGeom prst="rect">
                  <a:avLst/>
                </a:prstGeom>
              </p:spPr>
            </p:pic>
            <p:sp>
              <p:nvSpPr>
                <p:cNvPr id="55" name="TextBox 54">
                  <a:extLst>
                    <a:ext uri="{FF2B5EF4-FFF2-40B4-BE49-F238E27FC236}">
                      <a16:creationId xmlns:a16="http://schemas.microsoft.com/office/drawing/2014/main" id="{98EDAFBC-2278-493E-A30E-51568E9F9E6B}"/>
                    </a:ext>
                  </a:extLst>
                </p:cNvPr>
                <p:cNvSpPr txBox="1"/>
                <p:nvPr/>
              </p:nvSpPr>
              <p:spPr>
                <a:xfrm>
                  <a:off x="6713350" y="4994391"/>
                  <a:ext cx="3230880" cy="1169551"/>
                </a:xfrm>
                <a:prstGeom prst="rect">
                  <a:avLst/>
                </a:prstGeom>
                <a:noFill/>
              </p:spPr>
              <p:txBody>
                <a:bodyPr wrap="square" lIns="91440" tIns="45720" rIns="91440" bIns="45720" rtlCol="0" anchor="t">
                  <a:spAutoFit/>
                </a:bodyPr>
                <a:lstStyle/>
                <a:p>
                  <a:pPr algn="ctr"/>
                  <a:r>
                    <a:rPr lang="en-GB" sz="2000" b="1">
                      <a:solidFill>
                        <a:schemeClr val="accent2"/>
                      </a:solidFill>
                      <a:latin typeface="Open Sans"/>
                      <a:ea typeface="Open Sans" panose="020B0606030504020204" pitchFamily="34" charset="0"/>
                      <a:cs typeface="Open Sans" panose="020B0606030504020204" pitchFamily="34" charset="0"/>
                    </a:rPr>
                    <a:t>42</a:t>
                  </a:r>
                  <a:endParaRPr lang="en-GB" sz="1600" b="1">
                    <a:solidFill>
                      <a:schemeClr val="accent2"/>
                    </a:solidFill>
                    <a:latin typeface="Open Sans"/>
                    <a:ea typeface="Open Sans" panose="020B0606030504020204" pitchFamily="34" charset="0"/>
                    <a:cs typeface="Open Sans" panose="020B0606030504020204" pitchFamily="34" charset="0"/>
                  </a:endParaRPr>
                </a:p>
                <a:p>
                  <a:pPr algn="ctr"/>
                  <a:r>
                    <a:rPr lang="en-GB" sz="1200" b="1">
                      <a:solidFill>
                        <a:schemeClr val="tx2"/>
                      </a:solidFill>
                      <a:latin typeface="Open Sans" panose="020B0606030504020204" pitchFamily="34" charset="0"/>
                      <a:ea typeface="Open Sans" panose="020B0606030504020204" pitchFamily="34" charset="0"/>
                      <a:cs typeface="Open Sans" panose="020B0606030504020204" pitchFamily="34" charset="0"/>
                    </a:rPr>
                    <a:t>*New Carrefour Stores</a:t>
                  </a:r>
                </a:p>
                <a:p>
                  <a:pPr algn="ctr"/>
                  <a:r>
                    <a:rPr lang="en-IN" sz="2000" b="1">
                      <a:solidFill>
                        <a:schemeClr val="accent2"/>
                      </a:solidFill>
                      <a:latin typeface="Open Sans"/>
                      <a:ea typeface="Open Sans" panose="020B0606030504020204" pitchFamily="34" charset="0"/>
                      <a:cs typeface="Open Sans" panose="020B0606030504020204" pitchFamily="34" charset="0"/>
                    </a:rPr>
                    <a:t>306</a:t>
                  </a:r>
                  <a:r>
                    <a:rPr lang="en-IN" sz="2400" b="1">
                      <a:solidFill>
                        <a:schemeClr val="accent2"/>
                      </a:solidFill>
                      <a:latin typeface="Open Sans"/>
                      <a:ea typeface="Open Sans" panose="020B0606030504020204" pitchFamily="34" charset="0"/>
                      <a:cs typeface="Open Sans" panose="020B0606030504020204" pitchFamily="34" charset="0"/>
                    </a:rPr>
                    <a:t> </a:t>
                  </a:r>
                  <a:endParaRPr lang="en-IN" sz="2400" b="1">
                    <a:solidFill>
                      <a:schemeClr val="accent2"/>
                    </a:solidFill>
                    <a:latin typeface="Open Sans" panose="020B0606030504020204" pitchFamily="34" charset="0"/>
                    <a:ea typeface="Open Sans" panose="020B0606030504020204" pitchFamily="34" charset="0"/>
                    <a:cs typeface="Open Sans" panose="020B0606030504020204" pitchFamily="34" charset="0"/>
                  </a:endParaRPr>
                </a:p>
                <a:p>
                  <a:pPr algn="ctr"/>
                  <a:r>
                    <a:rPr lang="en-IN" sz="1200" b="1">
                      <a:solidFill>
                        <a:schemeClr val="tx2"/>
                      </a:solidFill>
                      <a:latin typeface="Open Sans"/>
                      <a:ea typeface="Open Sans" panose="020B0606030504020204" pitchFamily="34" charset="0"/>
                      <a:cs typeface="Open Sans" panose="020B0606030504020204" pitchFamily="34" charset="0"/>
                    </a:rPr>
                    <a:t>Total Stores</a:t>
                  </a:r>
                  <a:endParaRPr lang="en-GB" sz="1200" b="1">
                    <a:solidFill>
                      <a:schemeClr val="tx2"/>
                    </a:solidFill>
                    <a:latin typeface="Open Sans"/>
                    <a:ea typeface="Open Sans" panose="020B0606030504020204" pitchFamily="34" charset="0"/>
                    <a:cs typeface="Open Sans" panose="020B0606030504020204" pitchFamily="34" charset="0"/>
                  </a:endParaRPr>
                </a:p>
              </p:txBody>
            </p:sp>
          </p:grpSp>
          <p:grpSp>
            <p:nvGrpSpPr>
              <p:cNvPr id="18" name="Group 17">
                <a:extLst>
                  <a:ext uri="{FF2B5EF4-FFF2-40B4-BE49-F238E27FC236}">
                    <a16:creationId xmlns:a16="http://schemas.microsoft.com/office/drawing/2014/main" id="{550F865E-0A02-47FF-A393-7244A59BEA2D}"/>
                  </a:ext>
                </a:extLst>
              </p:cNvPr>
              <p:cNvGrpSpPr/>
              <p:nvPr/>
            </p:nvGrpSpPr>
            <p:grpSpPr>
              <a:xfrm>
                <a:off x="9185688" y="4505036"/>
                <a:ext cx="3230880" cy="1622947"/>
                <a:chOff x="9123572" y="4445205"/>
                <a:chExt cx="3230880" cy="1622947"/>
              </a:xfrm>
            </p:grpSpPr>
            <p:pic>
              <p:nvPicPr>
                <p:cNvPr id="56" name="Graphic 55" descr="Film strip outline">
                  <a:extLst>
                    <a:ext uri="{FF2B5EF4-FFF2-40B4-BE49-F238E27FC236}">
                      <a16:creationId xmlns:a16="http://schemas.microsoft.com/office/drawing/2014/main" id="{467863B4-A4CF-4134-AD77-357E60BC6C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468717" y="4445205"/>
                  <a:ext cx="540589" cy="439949"/>
                </a:xfrm>
                <a:prstGeom prst="rect">
                  <a:avLst/>
                </a:prstGeom>
              </p:spPr>
            </p:pic>
            <p:sp>
              <p:nvSpPr>
                <p:cNvPr id="42" name="TextBox 41">
                  <a:extLst>
                    <a:ext uri="{FF2B5EF4-FFF2-40B4-BE49-F238E27FC236}">
                      <a16:creationId xmlns:a16="http://schemas.microsoft.com/office/drawing/2014/main" id="{07C29841-1277-4565-8DB8-67796BD09A97}"/>
                    </a:ext>
                  </a:extLst>
                </p:cNvPr>
                <p:cNvSpPr txBox="1"/>
                <p:nvPr/>
              </p:nvSpPr>
              <p:spPr>
                <a:xfrm>
                  <a:off x="9123572" y="4929379"/>
                  <a:ext cx="3230880" cy="1138773"/>
                </a:xfrm>
                <a:prstGeom prst="rect">
                  <a:avLst/>
                </a:prstGeom>
                <a:noFill/>
              </p:spPr>
              <p:txBody>
                <a:bodyPr wrap="square" lIns="91440" tIns="45720" rIns="91440" bIns="45720" rtlCol="0" anchor="t">
                  <a:spAutoFit/>
                </a:bodyPr>
                <a:lstStyle/>
                <a:p>
                  <a:pPr algn="ctr"/>
                  <a:r>
                    <a:rPr lang="en-GB" sz="2000" b="1">
                      <a:solidFill>
                        <a:schemeClr val="accent2"/>
                      </a:solidFill>
                      <a:latin typeface="Open Sans"/>
                      <a:ea typeface="Open Sans" panose="020B0606030504020204" pitchFamily="34" charset="0"/>
                      <a:cs typeface="Open Sans" panose="020B0606030504020204" pitchFamily="34" charset="0"/>
                    </a:rPr>
                    <a:t>146</a:t>
                  </a:r>
                  <a:endParaRPr lang="en-GB" sz="1600" b="1">
                    <a:solidFill>
                      <a:schemeClr val="accent2"/>
                    </a:solidFill>
                    <a:latin typeface="Open Sans"/>
                    <a:ea typeface="Open Sans" panose="020B0606030504020204" pitchFamily="34" charset="0"/>
                    <a:cs typeface="Open Sans" panose="020B0606030504020204" pitchFamily="34" charset="0"/>
                  </a:endParaRPr>
                </a:p>
                <a:p>
                  <a:pPr algn="ctr"/>
                  <a:r>
                    <a:rPr lang="en-GB" sz="1200" b="1">
                      <a:solidFill>
                        <a:schemeClr val="tx2"/>
                      </a:solidFill>
                      <a:latin typeface="Open Sans" panose="020B0606030504020204" pitchFamily="34" charset="0"/>
                      <a:ea typeface="Open Sans" panose="020B0606030504020204" pitchFamily="34" charset="0"/>
                      <a:cs typeface="Open Sans" panose="020B0606030504020204" pitchFamily="34" charset="0"/>
                    </a:rPr>
                    <a:t>*New VOX Screens</a:t>
                  </a:r>
                </a:p>
                <a:p>
                  <a:pPr algn="ctr"/>
                  <a:r>
                    <a:rPr lang="en-IN" sz="2000" b="1">
                      <a:solidFill>
                        <a:schemeClr val="accent2"/>
                      </a:solidFill>
                      <a:latin typeface="Open Sans"/>
                      <a:ea typeface="Open Sans" panose="020B0606030504020204" pitchFamily="34" charset="0"/>
                      <a:cs typeface="Open Sans" panose="020B0606030504020204" pitchFamily="34" charset="0"/>
                    </a:rPr>
                    <a:t>  511</a:t>
                  </a:r>
                  <a:r>
                    <a:rPr lang="en-IN" sz="2400" b="1">
                      <a:solidFill>
                        <a:schemeClr val="accent2"/>
                      </a:solidFill>
                      <a:latin typeface="Open Sans"/>
                      <a:ea typeface="Open Sans" panose="020B0606030504020204" pitchFamily="34" charset="0"/>
                      <a:cs typeface="Open Sans" panose="020B0606030504020204" pitchFamily="34" charset="0"/>
                    </a:rPr>
                    <a:t> </a:t>
                  </a:r>
                  <a:endParaRPr lang="en-IN" sz="2400" b="1">
                    <a:solidFill>
                      <a:schemeClr val="accent2"/>
                    </a:solidFill>
                    <a:latin typeface="Open Sans" panose="020B0606030504020204" pitchFamily="34" charset="0"/>
                    <a:ea typeface="Open Sans" panose="020B0606030504020204" pitchFamily="34" charset="0"/>
                    <a:cs typeface="Open Sans" panose="020B0606030504020204" pitchFamily="34" charset="0"/>
                  </a:endParaRPr>
                </a:p>
                <a:p>
                  <a:pPr algn="ctr"/>
                  <a:r>
                    <a:rPr lang="en-IN" sz="1200" b="1">
                      <a:solidFill>
                        <a:schemeClr val="tx2"/>
                      </a:solidFill>
                      <a:latin typeface="Open Sans"/>
                      <a:ea typeface="Open Sans" panose="020B0606030504020204" pitchFamily="34" charset="0"/>
                      <a:cs typeface="Open Sans" panose="020B0606030504020204" pitchFamily="34" charset="0"/>
                    </a:rPr>
                    <a:t>Total Stores</a:t>
                  </a:r>
                  <a:endParaRPr lang="en-GB" sz="1200" b="1">
                    <a:solidFill>
                      <a:schemeClr val="tx2"/>
                    </a:solidFill>
                    <a:latin typeface="Open Sans"/>
                    <a:ea typeface="Open Sans" panose="020B0606030504020204" pitchFamily="34" charset="0"/>
                    <a:cs typeface="Open Sans" panose="020B0606030504020204" pitchFamily="34" charset="0"/>
                  </a:endParaRPr>
                </a:p>
              </p:txBody>
            </p:sp>
          </p:grpSp>
        </p:grpSp>
        <p:sp>
          <p:nvSpPr>
            <p:cNvPr id="6" name="TextBox 5">
              <a:extLst>
                <a:ext uri="{FF2B5EF4-FFF2-40B4-BE49-F238E27FC236}">
                  <a16:creationId xmlns:a16="http://schemas.microsoft.com/office/drawing/2014/main" id="{FD773ABE-BA42-4883-BC40-AC5A6028655E}"/>
                </a:ext>
              </a:extLst>
            </p:cNvPr>
            <p:cNvSpPr txBox="1"/>
            <p:nvPr/>
          </p:nvSpPr>
          <p:spPr>
            <a:xfrm>
              <a:off x="10726621" y="6311425"/>
              <a:ext cx="1525853" cy="246221"/>
            </a:xfrm>
            <a:prstGeom prst="rect">
              <a:avLst/>
            </a:prstGeom>
            <a:noFill/>
          </p:spPr>
          <p:txBody>
            <a:bodyPr wrap="square" rtlCol="0">
              <a:spAutoFit/>
            </a:bodyPr>
            <a:lstStyle/>
            <a:p>
              <a:r>
                <a:rPr lang="en-GB" sz="1000">
                  <a:latin typeface="Open Sans" panose="020B0606030504020204" pitchFamily="34" charset="0"/>
                  <a:ea typeface="Open Sans" panose="020B0606030504020204" pitchFamily="34" charset="0"/>
                  <a:cs typeface="Open Sans" panose="020B0606030504020204" pitchFamily="34" charset="0"/>
                </a:rPr>
                <a:t>* - From 2019 to 2020</a:t>
              </a:r>
              <a:endParaRPr lang="en-IN" sz="1000">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107592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1A0CBD3-C11F-4D2A-A07C-B328093A8967}"/>
              </a:ext>
            </a:extLst>
          </p:cNvPr>
          <p:cNvSpPr txBox="1"/>
          <p:nvPr/>
        </p:nvSpPr>
        <p:spPr>
          <a:xfrm>
            <a:off x="2250831" y="2584585"/>
            <a:ext cx="8591550" cy="132556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b="1" cap="all">
                <a:solidFill>
                  <a:schemeClr val="bg1"/>
                </a:solidFill>
                <a:ea typeface="+mj-ea"/>
                <a:cs typeface="+mj-cs"/>
              </a:rPr>
              <a:t>Industry understanding</a:t>
            </a:r>
            <a:endParaRPr lang="en-US" sz="3200" b="1" kern="1200" cap="all" baseline="0">
              <a:solidFill>
                <a:schemeClr val="bg1"/>
              </a:solidFill>
              <a:latin typeface="+mn-lt"/>
              <a:ea typeface="+mj-ea"/>
              <a:cs typeface="+mj-cs"/>
            </a:endParaRPr>
          </a:p>
        </p:txBody>
      </p:sp>
      <p:sp>
        <p:nvSpPr>
          <p:cNvPr id="4" name="Footer Placeholder 3">
            <a:extLst>
              <a:ext uri="{FF2B5EF4-FFF2-40B4-BE49-F238E27FC236}">
                <a16:creationId xmlns:a16="http://schemas.microsoft.com/office/drawing/2014/main" id="{E4D8F4B8-7FE6-42BE-AE83-337F2D69309B}"/>
              </a:ext>
            </a:extLst>
          </p:cNvPr>
          <p:cNvSpPr>
            <a:spLocks noGrp="1"/>
          </p:cNvSpPr>
          <p:nvPr>
            <p:ph type="ftr" sz="quarter" idx="3"/>
          </p:nvPr>
        </p:nvSpPr>
        <p:spPr>
          <a:xfrm>
            <a:off x="10359130" y="6556148"/>
            <a:ext cx="1841818" cy="254799"/>
          </a:xfrm>
        </p:spPr>
        <p:txBody>
          <a:bodyPr>
            <a:normAutofit/>
          </a:bodyPr>
          <a:lstStyle/>
          <a:p>
            <a:pPr>
              <a:spcAft>
                <a:spcPts val="600"/>
              </a:spcAft>
            </a:pPr>
            <a:r>
              <a:rPr lang="en-US" b="0" kern="1200">
                <a:latin typeface="Montserrat Medium" panose="00000600000000000000" pitchFamily="50" charset="0"/>
                <a:ea typeface="+mn-ea"/>
                <a:cs typeface="+mn-cs"/>
              </a:rPr>
              <a:t>Proprietary and Confidential</a:t>
            </a:r>
          </a:p>
        </p:txBody>
      </p:sp>
      <p:sp>
        <p:nvSpPr>
          <p:cNvPr id="5" name="Slide Number Placeholder 4">
            <a:extLst>
              <a:ext uri="{FF2B5EF4-FFF2-40B4-BE49-F238E27FC236}">
                <a16:creationId xmlns:a16="http://schemas.microsoft.com/office/drawing/2014/main" id="{505D94D1-11E7-4012-A0EB-86C8144D2335}"/>
              </a:ext>
            </a:extLst>
          </p:cNvPr>
          <p:cNvSpPr>
            <a:spLocks noGrp="1"/>
          </p:cNvSpPr>
          <p:nvPr>
            <p:ph type="sldNum" sz="quarter" idx="4"/>
          </p:nvPr>
        </p:nvSpPr>
        <p:spPr>
          <a:xfrm>
            <a:off x="5783580" y="6519035"/>
            <a:ext cx="546416" cy="254799"/>
          </a:xfrm>
        </p:spPr>
        <p:txBody>
          <a:bodyPr vert="horz" lIns="91440" tIns="45720" rIns="91440" bIns="45720" rtlCol="0" anchor="b">
            <a:normAutofit/>
          </a:bodyPr>
          <a:lstStyle/>
          <a:p>
            <a:pPr>
              <a:spcAft>
                <a:spcPts val="600"/>
              </a:spcAft>
            </a:pPr>
            <a:fld id="{3DD8A316-1690-4C62-9DF0-0D0BBB2020CF}" type="slidenum">
              <a:rPr lang="en-US" smtClean="0"/>
              <a:pPr>
                <a:spcAft>
                  <a:spcPts val="600"/>
                </a:spcAft>
              </a:pPr>
              <a:t>7</a:t>
            </a:fld>
            <a:r>
              <a:rPr lang="en-US"/>
              <a:t> </a:t>
            </a:r>
          </a:p>
        </p:txBody>
      </p:sp>
    </p:spTree>
    <p:extLst>
      <p:ext uri="{BB962C8B-B14F-4D97-AF65-F5344CB8AC3E}">
        <p14:creationId xmlns:p14="http://schemas.microsoft.com/office/powerpoint/2010/main" val="822396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DFAE875-23A8-48C1-B324-C85BF70535BD}"/>
              </a:ext>
            </a:extLst>
          </p:cNvPr>
          <p:cNvSpPr>
            <a:spLocks noGrp="1"/>
          </p:cNvSpPr>
          <p:nvPr>
            <p:ph type="title"/>
          </p:nvPr>
        </p:nvSpPr>
        <p:spPr/>
        <p:txBody>
          <a:bodyPr/>
          <a:lstStyle/>
          <a:p>
            <a:r>
              <a:rPr lang="en-US"/>
              <a:t>Global insights on credit card industry</a:t>
            </a:r>
            <a:endParaRPr lang="en-IN"/>
          </a:p>
        </p:txBody>
      </p:sp>
      <p:sp>
        <p:nvSpPr>
          <p:cNvPr id="3" name="Slide Number Placeholder 2">
            <a:extLst>
              <a:ext uri="{FF2B5EF4-FFF2-40B4-BE49-F238E27FC236}">
                <a16:creationId xmlns:a16="http://schemas.microsoft.com/office/drawing/2014/main" id="{A5E779AA-580D-4708-9A0C-85907F6842C2}"/>
              </a:ext>
            </a:extLst>
          </p:cNvPr>
          <p:cNvSpPr>
            <a:spLocks noGrp="1"/>
          </p:cNvSpPr>
          <p:nvPr>
            <p:ph type="sldNum" sz="quarter" idx="4"/>
          </p:nvPr>
        </p:nvSpPr>
        <p:spPr/>
        <p:txBody>
          <a:bodyPr/>
          <a:lstStyle/>
          <a:p>
            <a:fld id="{3DD8A316-1690-4C62-9DF0-0D0BBB2020CF}" type="slidenum">
              <a:rPr lang="en-US" sz="900" smtClean="0"/>
              <a:pPr/>
              <a:t>8</a:t>
            </a:fld>
            <a:r>
              <a:rPr lang="en-US"/>
              <a:t> </a:t>
            </a:r>
          </a:p>
        </p:txBody>
      </p:sp>
      <p:sp>
        <p:nvSpPr>
          <p:cNvPr id="2" name="Footer Placeholder 1">
            <a:extLst>
              <a:ext uri="{FF2B5EF4-FFF2-40B4-BE49-F238E27FC236}">
                <a16:creationId xmlns:a16="http://schemas.microsoft.com/office/drawing/2014/main" id="{8CCF2617-8A5D-4D2C-9771-422F7F69E5C8}"/>
              </a:ext>
            </a:extLst>
          </p:cNvPr>
          <p:cNvSpPr>
            <a:spLocks noGrp="1"/>
          </p:cNvSpPr>
          <p:nvPr>
            <p:ph type="ftr" sz="quarter" idx="3"/>
          </p:nvPr>
        </p:nvSpPr>
        <p:spPr/>
        <p:txBody>
          <a:bodyPr/>
          <a:lstStyle/>
          <a:p>
            <a:r>
              <a:rPr lang="en-US"/>
              <a:t>Proprietary and Confidential</a:t>
            </a:r>
          </a:p>
        </p:txBody>
      </p:sp>
      <p:grpSp>
        <p:nvGrpSpPr>
          <p:cNvPr id="18" name="Group 17">
            <a:extLst>
              <a:ext uri="{FF2B5EF4-FFF2-40B4-BE49-F238E27FC236}">
                <a16:creationId xmlns:a16="http://schemas.microsoft.com/office/drawing/2014/main" id="{D0D1F0B3-CD75-4075-90C0-AB2CA5D54850}"/>
              </a:ext>
            </a:extLst>
          </p:cNvPr>
          <p:cNvGrpSpPr/>
          <p:nvPr/>
        </p:nvGrpSpPr>
        <p:grpSpPr>
          <a:xfrm>
            <a:off x="5102889" y="1465296"/>
            <a:ext cx="6100548" cy="5218251"/>
            <a:chOff x="5102889" y="1465296"/>
            <a:chExt cx="6100548" cy="5218251"/>
          </a:xfrm>
        </p:grpSpPr>
        <p:sp>
          <p:nvSpPr>
            <p:cNvPr id="22" name="TextBox 21">
              <a:extLst>
                <a:ext uri="{FF2B5EF4-FFF2-40B4-BE49-F238E27FC236}">
                  <a16:creationId xmlns:a16="http://schemas.microsoft.com/office/drawing/2014/main" id="{67B31FF0-AFFF-4EAF-AD26-BF409D8EBD23}"/>
                </a:ext>
              </a:extLst>
            </p:cNvPr>
            <p:cNvSpPr txBox="1"/>
            <p:nvPr/>
          </p:nvSpPr>
          <p:spPr>
            <a:xfrm>
              <a:off x="7231819" y="6406548"/>
              <a:ext cx="1841819" cy="276999"/>
            </a:xfrm>
            <a:prstGeom prst="rect">
              <a:avLst/>
            </a:prstGeom>
            <a:noFill/>
          </p:spPr>
          <p:txBody>
            <a:bodyPr wrap="square">
              <a:spAutoFit/>
            </a:bodyPr>
            <a:lstStyle/>
            <a:p>
              <a:r>
                <a:rPr lang="en-US" sz="1000">
                  <a:solidFill>
                    <a:schemeClr val="bg2">
                      <a:lumMod val="50000"/>
                    </a:schemeClr>
                  </a:solidFill>
                  <a:effectLst/>
                  <a:latin typeface="Open Sans" panose="020B0606030504020204" pitchFamily="34" charset="0"/>
                  <a:ea typeface="Open Sans" panose="020B0606030504020204" pitchFamily="34" charset="0"/>
                  <a:cs typeface="Open Sans" panose="020B0606030504020204" pitchFamily="34" charset="0"/>
                </a:rPr>
                <a:t>Data</a:t>
              </a:r>
              <a:r>
                <a:rPr lang="en-US" sz="1200">
                  <a:solidFill>
                    <a:schemeClr val="bg2">
                      <a:lumMod val="50000"/>
                    </a:schemeClr>
                  </a:solidFill>
                  <a:effectLst/>
                  <a:latin typeface="Montserrat Medium" panose="00000600000000000000"/>
                </a:rPr>
                <a:t> source: </a:t>
              </a:r>
              <a:r>
                <a:rPr lang="en-US" sz="1200" u="none" strike="noStrike" err="1">
                  <a:solidFill>
                    <a:schemeClr val="bg2">
                      <a:lumMod val="50000"/>
                    </a:schemeClr>
                  </a:solidFill>
                  <a:effectLst/>
                  <a:latin typeface="Montserrat Medium" panose="00000600000000000000"/>
                  <a:hlinkClick r:id="rId3">
                    <a:extLst>
                      <a:ext uri="{A12FA001-AC4F-418D-AE19-62706E023703}">
                        <ahyp:hlinkClr xmlns:ahyp="http://schemas.microsoft.com/office/drawing/2018/hyperlinkcolor" val="tx"/>
                      </a:ext>
                    </a:extLst>
                  </a:hlinkClick>
                </a:rPr>
                <a:t>Nilson</a:t>
              </a:r>
              <a:r>
                <a:rPr lang="en-US" sz="1200" u="none" strike="noStrike">
                  <a:solidFill>
                    <a:schemeClr val="bg2">
                      <a:lumMod val="50000"/>
                    </a:schemeClr>
                  </a:solidFill>
                  <a:effectLst/>
                  <a:latin typeface="Montserrat Medium" panose="00000600000000000000"/>
                  <a:hlinkClick r:id="rId3">
                    <a:extLst>
                      <a:ext uri="{A12FA001-AC4F-418D-AE19-62706E023703}">
                        <ahyp:hlinkClr xmlns:ahyp="http://schemas.microsoft.com/office/drawing/2018/hyperlinkcolor" val="tx"/>
                      </a:ext>
                    </a:extLst>
                  </a:hlinkClick>
                </a:rPr>
                <a:t> Report</a:t>
              </a:r>
              <a:endParaRPr lang="en-IN" sz="1200">
                <a:solidFill>
                  <a:schemeClr val="bg2">
                    <a:lumMod val="50000"/>
                  </a:schemeClr>
                </a:solidFill>
                <a:latin typeface="Montserrat Medium" panose="00000600000000000000"/>
              </a:endParaRPr>
            </a:p>
          </p:txBody>
        </p:sp>
        <p:grpSp>
          <p:nvGrpSpPr>
            <p:cNvPr id="15" name="Group 14">
              <a:extLst>
                <a:ext uri="{FF2B5EF4-FFF2-40B4-BE49-F238E27FC236}">
                  <a16:creationId xmlns:a16="http://schemas.microsoft.com/office/drawing/2014/main" id="{E152D659-DF82-45D9-9B77-BCB60B486294}"/>
                </a:ext>
              </a:extLst>
            </p:cNvPr>
            <p:cNvGrpSpPr/>
            <p:nvPr/>
          </p:nvGrpSpPr>
          <p:grpSpPr>
            <a:xfrm>
              <a:off x="5102889" y="1465296"/>
              <a:ext cx="6100548" cy="4336914"/>
              <a:chOff x="5102889" y="1467805"/>
              <a:chExt cx="6100548" cy="4336914"/>
            </a:xfrm>
          </p:grpSpPr>
          <p:graphicFrame>
            <p:nvGraphicFramePr>
              <p:cNvPr id="24" name="Chart 23">
                <a:extLst>
                  <a:ext uri="{FF2B5EF4-FFF2-40B4-BE49-F238E27FC236}">
                    <a16:creationId xmlns:a16="http://schemas.microsoft.com/office/drawing/2014/main" id="{23312978-121B-4349-9FC9-3684BCC47F8A}"/>
                  </a:ext>
                </a:extLst>
              </p:cNvPr>
              <p:cNvGraphicFramePr>
                <a:graphicFrameLocks/>
              </p:cNvGraphicFramePr>
              <p:nvPr>
                <p:extLst>
                  <p:ext uri="{D42A27DB-BD31-4B8C-83A1-F6EECF244321}">
                    <p14:modId xmlns:p14="http://schemas.microsoft.com/office/powerpoint/2010/main" val="3580300477"/>
                  </p:ext>
                </p:extLst>
              </p:nvPr>
            </p:nvGraphicFramePr>
            <p:xfrm>
              <a:off x="5482624" y="1837137"/>
              <a:ext cx="5341078" cy="3967582"/>
            </p:xfrm>
            <a:graphic>
              <a:graphicData uri="http://schemas.openxmlformats.org/drawingml/2006/chart">
                <c:chart xmlns:c="http://schemas.openxmlformats.org/drawingml/2006/chart" xmlns:r="http://schemas.openxmlformats.org/officeDocument/2006/relationships" r:id="rId4"/>
              </a:graphicData>
            </a:graphic>
          </p:graphicFrame>
          <p:sp>
            <p:nvSpPr>
              <p:cNvPr id="25" name="TextBox 24">
                <a:extLst>
                  <a:ext uri="{FF2B5EF4-FFF2-40B4-BE49-F238E27FC236}">
                    <a16:creationId xmlns:a16="http://schemas.microsoft.com/office/drawing/2014/main" id="{16010987-9EB0-4942-AC9E-8BDE10115186}"/>
                  </a:ext>
                </a:extLst>
              </p:cNvPr>
              <p:cNvSpPr txBox="1"/>
              <p:nvPr/>
            </p:nvSpPr>
            <p:spPr>
              <a:xfrm>
                <a:off x="5102889" y="1467805"/>
                <a:ext cx="6100548" cy="400110"/>
              </a:xfrm>
              <a:prstGeom prst="rect">
                <a:avLst/>
              </a:prstGeom>
              <a:noFill/>
            </p:spPr>
            <p:txBody>
              <a:bodyPr wrap="square">
                <a:spAutoFit/>
              </a:bodyPr>
              <a:lstStyle/>
              <a:p>
                <a:pPr algn="ctr" rtl="0">
                  <a:defRPr sz="2128" b="0" i="0" u="none" strike="noStrike" kern="1200" baseline="0">
                    <a:solidFill>
                      <a:srgbClr val="4C4C4C">
                        <a:lumMod val="75000"/>
                      </a:srgbClr>
                    </a:solidFill>
                    <a:latin typeface="+mn-lt"/>
                    <a:ea typeface="+mn-ea"/>
                    <a:cs typeface="+mn-cs"/>
                  </a:defRPr>
                </a:pPr>
                <a:r>
                  <a:rPr lang="en-US" sz="2000" b="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Credit Card</a:t>
                </a:r>
                <a:r>
                  <a:rPr lang="en-US" sz="2000" b="0" baseline="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200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Networks</a:t>
                </a:r>
                <a:r>
                  <a:rPr lang="en-US" sz="2000" b="0" baseline="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 - </a:t>
                </a:r>
                <a:r>
                  <a:rPr lang="en-US" sz="2000" b="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Market Share </a:t>
                </a:r>
              </a:p>
            </p:txBody>
          </p:sp>
        </p:grpSp>
      </p:grpSp>
      <p:grpSp>
        <p:nvGrpSpPr>
          <p:cNvPr id="16" name="Group 15">
            <a:extLst>
              <a:ext uri="{FF2B5EF4-FFF2-40B4-BE49-F238E27FC236}">
                <a16:creationId xmlns:a16="http://schemas.microsoft.com/office/drawing/2014/main" id="{343D4316-832B-4B52-B232-49418EC72821}"/>
              </a:ext>
            </a:extLst>
          </p:cNvPr>
          <p:cNvGrpSpPr/>
          <p:nvPr/>
        </p:nvGrpSpPr>
        <p:grpSpPr>
          <a:xfrm>
            <a:off x="233204" y="1467805"/>
            <a:ext cx="4869685" cy="3936142"/>
            <a:chOff x="233204" y="1568513"/>
            <a:chExt cx="4869685" cy="3936142"/>
          </a:xfrm>
        </p:grpSpPr>
        <p:grpSp>
          <p:nvGrpSpPr>
            <p:cNvPr id="11" name="Group 10">
              <a:extLst>
                <a:ext uri="{FF2B5EF4-FFF2-40B4-BE49-F238E27FC236}">
                  <a16:creationId xmlns:a16="http://schemas.microsoft.com/office/drawing/2014/main" id="{BB737F97-5AC1-4CB6-921D-08D1E7B20D2E}"/>
                </a:ext>
              </a:extLst>
            </p:cNvPr>
            <p:cNvGrpSpPr/>
            <p:nvPr/>
          </p:nvGrpSpPr>
          <p:grpSpPr>
            <a:xfrm>
              <a:off x="1298145" y="1568513"/>
              <a:ext cx="3804744" cy="3936142"/>
              <a:chOff x="1298145" y="1568513"/>
              <a:chExt cx="3804744" cy="3936142"/>
            </a:xfrm>
          </p:grpSpPr>
          <p:grpSp>
            <p:nvGrpSpPr>
              <p:cNvPr id="4" name="Group 3">
                <a:extLst>
                  <a:ext uri="{FF2B5EF4-FFF2-40B4-BE49-F238E27FC236}">
                    <a16:creationId xmlns:a16="http://schemas.microsoft.com/office/drawing/2014/main" id="{62EFC2EC-9AAB-4849-96C1-AD91F8BB18EF}"/>
                  </a:ext>
                </a:extLst>
              </p:cNvPr>
              <p:cNvGrpSpPr/>
              <p:nvPr/>
            </p:nvGrpSpPr>
            <p:grpSpPr>
              <a:xfrm>
                <a:off x="1374747" y="1568513"/>
                <a:ext cx="3728142" cy="1138773"/>
                <a:chOff x="1374747" y="1568513"/>
                <a:chExt cx="3728142" cy="1138773"/>
              </a:xfrm>
            </p:grpSpPr>
            <p:pic>
              <p:nvPicPr>
                <p:cNvPr id="9" name="Graphic 8">
                  <a:extLst>
                    <a:ext uri="{FF2B5EF4-FFF2-40B4-BE49-F238E27FC236}">
                      <a16:creationId xmlns:a16="http://schemas.microsoft.com/office/drawing/2014/main" id="{B2DF9668-A08C-4E7F-A8FD-CCB0679711E6}"/>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21102"/>
                <a:stretch/>
              </p:blipFill>
              <p:spPr>
                <a:xfrm>
                  <a:off x="1374747" y="1604954"/>
                  <a:ext cx="1113571" cy="1102332"/>
                </a:xfrm>
                <a:prstGeom prst="rect">
                  <a:avLst/>
                </a:prstGeom>
              </p:spPr>
            </p:pic>
            <p:sp>
              <p:nvSpPr>
                <p:cNvPr id="10" name="TextBox 9">
                  <a:extLst>
                    <a:ext uri="{FF2B5EF4-FFF2-40B4-BE49-F238E27FC236}">
                      <a16:creationId xmlns:a16="http://schemas.microsoft.com/office/drawing/2014/main" id="{0BA9F97E-2DC9-46DA-854B-9823F0A1679C}"/>
                    </a:ext>
                  </a:extLst>
                </p:cNvPr>
                <p:cNvSpPr txBox="1"/>
                <p:nvPr/>
              </p:nvSpPr>
              <p:spPr>
                <a:xfrm>
                  <a:off x="2487088" y="1568513"/>
                  <a:ext cx="2615801" cy="861774"/>
                </a:xfrm>
                <a:prstGeom prst="rect">
                  <a:avLst/>
                </a:prstGeom>
                <a:noFill/>
              </p:spPr>
              <p:txBody>
                <a:bodyPr wrap="square" lIns="91440" tIns="45720" rIns="91440" bIns="45720" rtlCol="0" anchor="t">
                  <a:spAutoFit/>
                </a:bodyPr>
                <a:lstStyle/>
                <a:p>
                  <a:r>
                    <a:rPr lang="en-US" sz="3200" b="1">
                      <a:solidFill>
                        <a:schemeClr val="accent2"/>
                      </a:solidFill>
                      <a:latin typeface="Open Sans" panose="020B0606030504020204" pitchFamily="34" charset="0"/>
                      <a:ea typeface="Open Sans" panose="020B0606030504020204" pitchFamily="34" charset="0"/>
                      <a:cs typeface="Open Sans" panose="020B0606030504020204" pitchFamily="34" charset="0"/>
                    </a:rPr>
                    <a:t>2.8B </a:t>
                  </a:r>
                </a:p>
                <a:p>
                  <a:r>
                    <a:rPr lang="en-US">
                      <a:solidFill>
                        <a:srgbClr val="000000"/>
                      </a:solidFill>
                      <a:latin typeface="Open Sans" panose="020B0606030504020204" pitchFamily="34" charset="0"/>
                      <a:ea typeface="Open Sans" panose="020B0606030504020204" pitchFamily="34" charset="0"/>
                      <a:cs typeface="Open Sans" panose="020B0606030504020204" pitchFamily="34" charset="0"/>
                    </a:rPr>
                    <a:t>Cardholders worldwide</a:t>
                  </a:r>
                  <a:endParaRPr lang="en-I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 name="Group 6">
                <a:extLst>
                  <a:ext uri="{FF2B5EF4-FFF2-40B4-BE49-F238E27FC236}">
                    <a16:creationId xmlns:a16="http://schemas.microsoft.com/office/drawing/2014/main" id="{CAE4190E-960E-47C1-9284-7CAF4E33B9B9}"/>
                  </a:ext>
                </a:extLst>
              </p:cNvPr>
              <p:cNvGrpSpPr/>
              <p:nvPr/>
            </p:nvGrpSpPr>
            <p:grpSpPr>
              <a:xfrm>
                <a:off x="1374747" y="4365882"/>
                <a:ext cx="3661563" cy="1138773"/>
                <a:chOff x="1374747" y="4365882"/>
                <a:chExt cx="3661563" cy="1138773"/>
              </a:xfrm>
            </p:grpSpPr>
            <p:pic>
              <p:nvPicPr>
                <p:cNvPr id="12" name="Graphic 11">
                  <a:extLst>
                    <a:ext uri="{FF2B5EF4-FFF2-40B4-BE49-F238E27FC236}">
                      <a16:creationId xmlns:a16="http://schemas.microsoft.com/office/drawing/2014/main" id="{6FEC39C9-C6E8-47C8-90C7-76F5672571EC}"/>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2184" b="31413"/>
                <a:stretch/>
              </p:blipFill>
              <p:spPr>
                <a:xfrm>
                  <a:off x="1374747" y="4500360"/>
                  <a:ext cx="1038749" cy="727364"/>
                </a:xfrm>
                <a:prstGeom prst="rect">
                  <a:avLst/>
                </a:prstGeom>
              </p:spPr>
            </p:pic>
            <p:sp>
              <p:nvSpPr>
                <p:cNvPr id="13" name="TextBox 12">
                  <a:extLst>
                    <a:ext uri="{FF2B5EF4-FFF2-40B4-BE49-F238E27FC236}">
                      <a16:creationId xmlns:a16="http://schemas.microsoft.com/office/drawing/2014/main" id="{95409956-9F5C-4297-89F2-7F0CB9C10214}"/>
                    </a:ext>
                  </a:extLst>
                </p:cNvPr>
                <p:cNvSpPr txBox="1"/>
                <p:nvPr/>
              </p:nvSpPr>
              <p:spPr>
                <a:xfrm>
                  <a:off x="2488318" y="4365882"/>
                  <a:ext cx="2547992" cy="1138773"/>
                </a:xfrm>
                <a:prstGeom prst="rect">
                  <a:avLst/>
                </a:prstGeom>
                <a:noFill/>
              </p:spPr>
              <p:txBody>
                <a:bodyPr wrap="square" lIns="91440" tIns="45720" rIns="91440" bIns="45720" rtlCol="0" anchor="t">
                  <a:spAutoFit/>
                </a:bodyPr>
                <a:lstStyle/>
                <a:p>
                  <a:r>
                    <a:rPr lang="en-US" sz="3200" b="1">
                      <a:solidFill>
                        <a:schemeClr val="accent2"/>
                      </a:solidFill>
                      <a:latin typeface="Open Sans" panose="020B0606030504020204" pitchFamily="34" charset="0"/>
                      <a:ea typeface="Open Sans" panose="020B0606030504020204" pitchFamily="34" charset="0"/>
                      <a:cs typeface="Open Sans" panose="020B0606030504020204" pitchFamily="34" charset="0"/>
                    </a:rPr>
                    <a:t>4 </a:t>
                  </a:r>
                </a:p>
                <a:p>
                  <a:r>
                    <a:rPr lang="en-US">
                      <a:solidFill>
                        <a:srgbClr val="000000"/>
                      </a:solidFill>
                      <a:latin typeface="Open Sans" panose="020B0606030504020204" pitchFamily="34" charset="0"/>
                      <a:ea typeface="Open Sans" panose="020B0606030504020204" pitchFamily="34" charset="0"/>
                      <a:cs typeface="Open Sans" panose="020B0606030504020204" pitchFamily="34" charset="0"/>
                    </a:rPr>
                    <a:t>Average No. of Credit Cards per American</a:t>
                  </a:r>
                  <a:endParaRPr lang="en-I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6" name="Group 5">
                <a:extLst>
                  <a:ext uri="{FF2B5EF4-FFF2-40B4-BE49-F238E27FC236}">
                    <a16:creationId xmlns:a16="http://schemas.microsoft.com/office/drawing/2014/main" id="{78DE0B8D-B3AD-4953-AC95-FFEA70AAF92A}"/>
                  </a:ext>
                </a:extLst>
              </p:cNvPr>
              <p:cNvGrpSpPr/>
              <p:nvPr/>
            </p:nvGrpSpPr>
            <p:grpSpPr>
              <a:xfrm>
                <a:off x="1298145" y="2937424"/>
                <a:ext cx="3589749" cy="1042606"/>
                <a:chOff x="1298145" y="2937424"/>
                <a:chExt cx="3589749" cy="1042606"/>
              </a:xfrm>
            </p:grpSpPr>
            <p:sp>
              <p:nvSpPr>
                <p:cNvPr id="14" name="TextBox 13">
                  <a:extLst>
                    <a:ext uri="{FF2B5EF4-FFF2-40B4-BE49-F238E27FC236}">
                      <a16:creationId xmlns:a16="http://schemas.microsoft.com/office/drawing/2014/main" id="{3F3F08E3-21B5-4120-A91E-BF8B749A4061}"/>
                    </a:ext>
                  </a:extLst>
                </p:cNvPr>
                <p:cNvSpPr txBox="1"/>
                <p:nvPr/>
              </p:nvSpPr>
              <p:spPr>
                <a:xfrm>
                  <a:off x="2487089" y="3027840"/>
                  <a:ext cx="2400805" cy="861774"/>
                </a:xfrm>
                <a:prstGeom prst="rect">
                  <a:avLst/>
                </a:prstGeom>
                <a:noFill/>
              </p:spPr>
              <p:txBody>
                <a:bodyPr wrap="square" lIns="91440" tIns="45720" rIns="91440" bIns="45720" rtlCol="0" anchor="t">
                  <a:spAutoFit/>
                </a:bodyPr>
                <a:lstStyle/>
                <a:p>
                  <a:r>
                    <a:rPr lang="en-US" sz="3200" b="1">
                      <a:solidFill>
                        <a:schemeClr val="accent2"/>
                      </a:solidFill>
                      <a:latin typeface="Open Sans" panose="020B0606030504020204" pitchFamily="34" charset="0"/>
                      <a:ea typeface="Open Sans" panose="020B0606030504020204" pitchFamily="34" charset="0"/>
                      <a:cs typeface="Open Sans" panose="020B0606030504020204" pitchFamily="34" charset="0"/>
                    </a:rPr>
                    <a:t>Gen X</a:t>
                  </a:r>
                </a:p>
                <a:p>
                  <a:r>
                    <a:rPr lang="en-US">
                      <a:solidFill>
                        <a:srgbClr val="000000"/>
                      </a:solidFill>
                      <a:latin typeface="Open Sans" panose="020B0606030504020204" pitchFamily="34" charset="0"/>
                      <a:ea typeface="Open Sans" panose="020B0606030504020204" pitchFamily="34" charset="0"/>
                      <a:cs typeface="Open Sans" panose="020B0606030504020204" pitchFamily="34" charset="0"/>
                    </a:rPr>
                    <a:t>Prefer Credit Cards</a:t>
                  </a:r>
                  <a:endParaRPr lang="en-I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Graphic 4">
                  <a:extLst>
                    <a:ext uri="{FF2B5EF4-FFF2-40B4-BE49-F238E27FC236}">
                      <a16:creationId xmlns:a16="http://schemas.microsoft.com/office/drawing/2014/main" id="{51B84F41-C4F9-4AD5-BDA8-6B02529769BA}"/>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24817"/>
                <a:stretch/>
              </p:blipFill>
              <p:spPr>
                <a:xfrm>
                  <a:off x="1298145" y="2937424"/>
                  <a:ext cx="1115351" cy="1042606"/>
                </a:xfrm>
                <a:prstGeom prst="rect">
                  <a:avLst/>
                </a:prstGeom>
              </p:spPr>
            </p:pic>
          </p:grpSp>
        </p:grpSp>
        <p:sp>
          <p:nvSpPr>
            <p:cNvPr id="29" name="TextBox 28">
              <a:extLst>
                <a:ext uri="{FF2B5EF4-FFF2-40B4-BE49-F238E27FC236}">
                  <a16:creationId xmlns:a16="http://schemas.microsoft.com/office/drawing/2014/main" id="{FA7E8D2A-B04E-48E4-8A8F-1FF6348362FE}"/>
                </a:ext>
              </a:extLst>
            </p:cNvPr>
            <p:cNvSpPr txBox="1"/>
            <p:nvPr/>
          </p:nvSpPr>
          <p:spPr>
            <a:xfrm rot="16200000">
              <a:off x="-616158" y="3279649"/>
              <a:ext cx="1944945" cy="246221"/>
            </a:xfrm>
            <a:prstGeom prst="rect">
              <a:avLst/>
            </a:prstGeom>
            <a:noFill/>
          </p:spPr>
          <p:txBody>
            <a:bodyPr wrap="square">
              <a:spAutoFit/>
            </a:bodyPr>
            <a:lstStyle/>
            <a:p>
              <a:r>
                <a:rPr lang="en-US" sz="1000">
                  <a:solidFill>
                    <a:schemeClr val="bg2">
                      <a:lumMod val="65000"/>
                    </a:schemeClr>
                  </a:solidFill>
                  <a:effectLst/>
                  <a:latin typeface="Open Sans" panose="020B0606030504020204" pitchFamily="34" charset="0"/>
                  <a:ea typeface="Open Sans" panose="020B0606030504020204" pitchFamily="34" charset="0"/>
                  <a:cs typeface="Open Sans" panose="020B0606030504020204" pitchFamily="34" charset="0"/>
                </a:rPr>
                <a:t>Data source: </a:t>
              </a:r>
              <a:r>
                <a:rPr lang="en-US" sz="1000">
                  <a:solidFill>
                    <a:schemeClr val="bg2">
                      <a:lumMod val="65000"/>
                    </a:schemeClr>
                  </a:solidFill>
                  <a:effectLst/>
                  <a:latin typeface="Open Sans" panose="020B0606030504020204" pitchFamily="34" charset="0"/>
                  <a:ea typeface="Open Sans" panose="020B0606030504020204" pitchFamily="34" charset="0"/>
                  <a:cs typeface="Open Sans" panose="020B0606030504020204" pitchFamily="34" charset="0"/>
                  <a:hlinkClick r:id="rId11">
                    <a:extLst>
                      <a:ext uri="{A12FA001-AC4F-418D-AE19-62706E023703}">
                        <ahyp:hlinkClr xmlns:ahyp="http://schemas.microsoft.com/office/drawing/2018/hyperlinkcolor" val="tx"/>
                      </a:ext>
                    </a:extLst>
                  </a:hlinkClick>
                </a:rPr>
                <a:t>Shift Processing</a:t>
              </a:r>
              <a:endParaRPr lang="en-IN" sz="1000">
                <a:solidFill>
                  <a:schemeClr val="bg2">
                    <a:lumMod val="6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171088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DFAE875-23A8-48C1-B324-C85BF70535BD}"/>
              </a:ext>
            </a:extLst>
          </p:cNvPr>
          <p:cNvSpPr>
            <a:spLocks noGrp="1"/>
          </p:cNvSpPr>
          <p:nvPr>
            <p:ph type="title"/>
          </p:nvPr>
        </p:nvSpPr>
        <p:spPr/>
        <p:txBody>
          <a:bodyPr/>
          <a:lstStyle/>
          <a:p>
            <a:r>
              <a:rPr lang="en-US"/>
              <a:t>Credit card industry in </a:t>
            </a:r>
            <a:r>
              <a:rPr lang="en-US" err="1"/>
              <a:t>mena</a:t>
            </a:r>
            <a:r>
              <a:rPr lang="en-US"/>
              <a:t> region</a:t>
            </a:r>
            <a:endParaRPr lang="en-IN"/>
          </a:p>
        </p:txBody>
      </p:sp>
      <p:sp>
        <p:nvSpPr>
          <p:cNvPr id="3" name="Slide Number Placeholder 2">
            <a:extLst>
              <a:ext uri="{FF2B5EF4-FFF2-40B4-BE49-F238E27FC236}">
                <a16:creationId xmlns:a16="http://schemas.microsoft.com/office/drawing/2014/main" id="{A5E779AA-580D-4708-9A0C-85907F6842C2}"/>
              </a:ext>
            </a:extLst>
          </p:cNvPr>
          <p:cNvSpPr>
            <a:spLocks noGrp="1"/>
          </p:cNvSpPr>
          <p:nvPr>
            <p:ph type="sldNum" sz="quarter" idx="4"/>
          </p:nvPr>
        </p:nvSpPr>
        <p:spPr/>
        <p:txBody>
          <a:bodyPr/>
          <a:lstStyle/>
          <a:p>
            <a:fld id="{3DD8A316-1690-4C62-9DF0-0D0BBB2020CF}" type="slidenum">
              <a:rPr lang="en-US" sz="900" smtClean="0"/>
              <a:pPr/>
              <a:t>9</a:t>
            </a:fld>
            <a:r>
              <a:rPr lang="en-US"/>
              <a:t> </a:t>
            </a:r>
          </a:p>
        </p:txBody>
      </p:sp>
      <p:sp>
        <p:nvSpPr>
          <p:cNvPr id="2" name="Footer Placeholder 1">
            <a:extLst>
              <a:ext uri="{FF2B5EF4-FFF2-40B4-BE49-F238E27FC236}">
                <a16:creationId xmlns:a16="http://schemas.microsoft.com/office/drawing/2014/main" id="{8CCF2617-8A5D-4D2C-9771-422F7F69E5C8}"/>
              </a:ext>
            </a:extLst>
          </p:cNvPr>
          <p:cNvSpPr>
            <a:spLocks noGrp="1"/>
          </p:cNvSpPr>
          <p:nvPr>
            <p:ph type="ftr" sz="quarter" idx="3"/>
          </p:nvPr>
        </p:nvSpPr>
        <p:spPr/>
        <p:txBody>
          <a:bodyPr/>
          <a:lstStyle/>
          <a:p>
            <a:r>
              <a:rPr lang="en-US"/>
              <a:t>Proprietary and Confidential</a:t>
            </a:r>
          </a:p>
        </p:txBody>
      </p:sp>
      <p:grpSp>
        <p:nvGrpSpPr>
          <p:cNvPr id="9" name="Group 8">
            <a:extLst>
              <a:ext uri="{FF2B5EF4-FFF2-40B4-BE49-F238E27FC236}">
                <a16:creationId xmlns:a16="http://schemas.microsoft.com/office/drawing/2014/main" id="{0478022F-4BC6-42FA-82CE-161609347CA9}"/>
              </a:ext>
            </a:extLst>
          </p:cNvPr>
          <p:cNvGrpSpPr/>
          <p:nvPr/>
        </p:nvGrpSpPr>
        <p:grpSpPr>
          <a:xfrm>
            <a:off x="5932775" y="1463032"/>
            <a:ext cx="6100548" cy="5216225"/>
            <a:chOff x="5932775" y="1463032"/>
            <a:chExt cx="6100548" cy="5216225"/>
          </a:xfrm>
        </p:grpSpPr>
        <p:sp>
          <p:nvSpPr>
            <p:cNvPr id="22" name="TextBox 21">
              <a:extLst>
                <a:ext uri="{FF2B5EF4-FFF2-40B4-BE49-F238E27FC236}">
                  <a16:creationId xmlns:a16="http://schemas.microsoft.com/office/drawing/2014/main" id="{67B31FF0-AFFF-4EAF-AD26-BF409D8EBD23}"/>
                </a:ext>
              </a:extLst>
            </p:cNvPr>
            <p:cNvSpPr txBox="1"/>
            <p:nvPr/>
          </p:nvSpPr>
          <p:spPr>
            <a:xfrm>
              <a:off x="7710345" y="6433036"/>
              <a:ext cx="2325437" cy="246221"/>
            </a:xfrm>
            <a:prstGeom prst="rect">
              <a:avLst/>
            </a:prstGeom>
            <a:noFill/>
          </p:spPr>
          <p:txBody>
            <a:bodyPr wrap="square">
              <a:spAutoFit/>
            </a:bodyPr>
            <a:lstStyle/>
            <a:p>
              <a:r>
                <a:rPr lang="en-US" sz="1000">
                  <a:solidFill>
                    <a:schemeClr val="bg2">
                      <a:lumMod val="50000"/>
                    </a:schemeClr>
                  </a:solidFill>
                  <a:effectLst/>
                  <a:latin typeface="Open Sans" panose="020B0606030504020204" pitchFamily="34" charset="0"/>
                  <a:ea typeface="Open Sans" panose="020B0606030504020204" pitchFamily="34" charset="0"/>
                  <a:cs typeface="Open Sans" panose="020B0606030504020204" pitchFamily="34" charset="0"/>
                </a:rPr>
                <a:t>Data source: </a:t>
              </a:r>
              <a:r>
                <a:rPr lang="en-US" sz="1000" u="none" strike="noStrike">
                  <a:solidFill>
                    <a:schemeClr val="bg2">
                      <a:lumMod val="50000"/>
                    </a:schemeClr>
                  </a:solidFill>
                  <a:effectLst/>
                  <a:latin typeface="Open Sans" panose="020B0606030504020204"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Gulf News</a:t>
              </a:r>
              <a:endParaRPr lang="en-IN" sz="100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4" name="Group 3">
              <a:extLst>
                <a:ext uri="{FF2B5EF4-FFF2-40B4-BE49-F238E27FC236}">
                  <a16:creationId xmlns:a16="http://schemas.microsoft.com/office/drawing/2014/main" id="{0FB8D9E7-7393-4C9E-A07A-AC5713B0D450}"/>
                </a:ext>
              </a:extLst>
            </p:cNvPr>
            <p:cNvGrpSpPr/>
            <p:nvPr/>
          </p:nvGrpSpPr>
          <p:grpSpPr>
            <a:xfrm>
              <a:off x="5932775" y="1463032"/>
              <a:ext cx="6100548" cy="3931935"/>
              <a:chOff x="5938945" y="989055"/>
              <a:chExt cx="6100548" cy="3568253"/>
            </a:xfrm>
          </p:grpSpPr>
          <p:sp>
            <p:nvSpPr>
              <p:cNvPr id="25" name="TextBox 24">
                <a:extLst>
                  <a:ext uri="{FF2B5EF4-FFF2-40B4-BE49-F238E27FC236}">
                    <a16:creationId xmlns:a16="http://schemas.microsoft.com/office/drawing/2014/main" id="{16010987-9EB0-4942-AC9E-8BDE10115186}"/>
                  </a:ext>
                </a:extLst>
              </p:cNvPr>
              <p:cNvSpPr txBox="1"/>
              <p:nvPr/>
            </p:nvSpPr>
            <p:spPr>
              <a:xfrm>
                <a:off x="5938945" y="989055"/>
                <a:ext cx="6100548" cy="400110"/>
              </a:xfrm>
              <a:prstGeom prst="rect">
                <a:avLst/>
              </a:prstGeom>
              <a:noFill/>
            </p:spPr>
            <p:txBody>
              <a:bodyPr wrap="square">
                <a:spAutoFit/>
              </a:bodyPr>
              <a:lstStyle/>
              <a:p>
                <a:pPr algn="ctr" rtl="0">
                  <a:defRPr sz="2128" b="0" i="0" u="none" strike="noStrike" kern="1200" baseline="0">
                    <a:solidFill>
                      <a:srgbClr val="4C4C4C">
                        <a:lumMod val="75000"/>
                      </a:srgbClr>
                    </a:solidFill>
                    <a:latin typeface="+mn-lt"/>
                    <a:ea typeface="+mn-ea"/>
                    <a:cs typeface="+mn-cs"/>
                  </a:defRPr>
                </a:pPr>
                <a:r>
                  <a:rPr lang="en-US" sz="2000" b="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 of Population having Credit Cards</a:t>
                </a:r>
              </a:p>
            </p:txBody>
          </p:sp>
          <p:graphicFrame>
            <p:nvGraphicFramePr>
              <p:cNvPr id="29" name="Chart 28">
                <a:extLst>
                  <a:ext uri="{FF2B5EF4-FFF2-40B4-BE49-F238E27FC236}">
                    <a16:creationId xmlns:a16="http://schemas.microsoft.com/office/drawing/2014/main" id="{A7D31CA5-A54B-44AF-8ED7-C073576C6A0F}"/>
                  </a:ext>
                </a:extLst>
              </p:cNvPr>
              <p:cNvGraphicFramePr>
                <a:graphicFrameLocks/>
              </p:cNvGraphicFramePr>
              <p:nvPr>
                <p:extLst>
                  <p:ext uri="{D42A27DB-BD31-4B8C-83A1-F6EECF244321}">
                    <p14:modId xmlns:p14="http://schemas.microsoft.com/office/powerpoint/2010/main" val="2149879263"/>
                  </p:ext>
                </p:extLst>
              </p:nvPr>
            </p:nvGraphicFramePr>
            <p:xfrm>
              <a:off x="6757040" y="1446302"/>
              <a:ext cx="4018812" cy="2657608"/>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Box 18">
                <a:extLst>
                  <a:ext uri="{FF2B5EF4-FFF2-40B4-BE49-F238E27FC236}">
                    <a16:creationId xmlns:a16="http://schemas.microsoft.com/office/drawing/2014/main" id="{B3CD81DD-7C9A-4792-9C36-88780B5D63F9}"/>
                  </a:ext>
                </a:extLst>
              </p:cNvPr>
              <p:cNvSpPr txBox="1"/>
              <p:nvPr/>
            </p:nvSpPr>
            <p:spPr>
              <a:xfrm>
                <a:off x="6799263" y="4157198"/>
                <a:ext cx="4147603" cy="400110"/>
              </a:xfrm>
              <a:prstGeom prst="rect">
                <a:avLst/>
              </a:prstGeom>
              <a:noFill/>
            </p:spPr>
            <p:txBody>
              <a:bodyPr wrap="square" rtlCol="0">
                <a:spAutoFit/>
              </a:bodyPr>
              <a:lstStyle/>
              <a:p>
                <a:r>
                  <a:rPr lang="en-US" sz="1000">
                    <a:solidFill>
                      <a:schemeClr val="bg2">
                        <a:lumMod val="50000"/>
                      </a:schemeClr>
                    </a:solidFill>
                    <a:effectLst/>
                    <a:latin typeface="Open Sans" panose="020B0606030504020204" pitchFamily="34" charset="0"/>
                  </a:rPr>
                  <a:t>The figures underline the UAE's importance in the region's credit card industry despite its relatively small population</a:t>
                </a:r>
                <a:endParaRPr lang="en-IN" sz="1000">
                  <a:solidFill>
                    <a:schemeClr val="bg2">
                      <a:lumMod val="50000"/>
                    </a:schemeClr>
                  </a:solidFill>
                </a:endParaRPr>
              </a:p>
            </p:txBody>
          </p:sp>
        </p:grpSp>
      </p:grpSp>
      <p:grpSp>
        <p:nvGrpSpPr>
          <p:cNvPr id="7" name="Group 6">
            <a:extLst>
              <a:ext uri="{FF2B5EF4-FFF2-40B4-BE49-F238E27FC236}">
                <a16:creationId xmlns:a16="http://schemas.microsoft.com/office/drawing/2014/main" id="{CD252B11-D30B-447C-8861-712E31C1B2A6}"/>
              </a:ext>
            </a:extLst>
          </p:cNvPr>
          <p:cNvGrpSpPr/>
          <p:nvPr/>
        </p:nvGrpSpPr>
        <p:grpSpPr>
          <a:xfrm>
            <a:off x="233203" y="1600280"/>
            <a:ext cx="5479818" cy="3858954"/>
            <a:chOff x="233203" y="1600280"/>
            <a:chExt cx="5479818" cy="3858954"/>
          </a:xfrm>
        </p:grpSpPr>
        <p:grpSp>
          <p:nvGrpSpPr>
            <p:cNvPr id="18" name="Group 17">
              <a:extLst>
                <a:ext uri="{FF2B5EF4-FFF2-40B4-BE49-F238E27FC236}">
                  <a16:creationId xmlns:a16="http://schemas.microsoft.com/office/drawing/2014/main" id="{A16B967B-917F-443D-AC87-38876F537681}"/>
                </a:ext>
              </a:extLst>
            </p:cNvPr>
            <p:cNvGrpSpPr/>
            <p:nvPr/>
          </p:nvGrpSpPr>
          <p:grpSpPr>
            <a:xfrm>
              <a:off x="1251304" y="1600280"/>
              <a:ext cx="4461717" cy="3858954"/>
              <a:chOff x="1181222" y="1378961"/>
              <a:chExt cx="4461717" cy="3858954"/>
            </a:xfrm>
          </p:grpSpPr>
          <p:grpSp>
            <p:nvGrpSpPr>
              <p:cNvPr id="17" name="Group 16">
                <a:extLst>
                  <a:ext uri="{FF2B5EF4-FFF2-40B4-BE49-F238E27FC236}">
                    <a16:creationId xmlns:a16="http://schemas.microsoft.com/office/drawing/2014/main" id="{3844ADF9-9756-428B-92CD-5A3351935A4D}"/>
                  </a:ext>
                </a:extLst>
              </p:cNvPr>
              <p:cNvGrpSpPr/>
              <p:nvPr/>
            </p:nvGrpSpPr>
            <p:grpSpPr>
              <a:xfrm>
                <a:off x="1181222" y="1378961"/>
                <a:ext cx="4218740" cy="986275"/>
                <a:chOff x="1181222" y="1378961"/>
                <a:chExt cx="4218740" cy="986275"/>
              </a:xfrm>
            </p:grpSpPr>
            <p:sp>
              <p:nvSpPr>
                <p:cNvPr id="45" name="TextBox 44">
                  <a:extLst>
                    <a:ext uri="{FF2B5EF4-FFF2-40B4-BE49-F238E27FC236}">
                      <a16:creationId xmlns:a16="http://schemas.microsoft.com/office/drawing/2014/main" id="{59F755EE-7386-484B-84CA-67E3826DFD08}"/>
                    </a:ext>
                  </a:extLst>
                </p:cNvPr>
                <p:cNvSpPr txBox="1"/>
                <p:nvPr/>
              </p:nvSpPr>
              <p:spPr>
                <a:xfrm>
                  <a:off x="2615840" y="1435421"/>
                  <a:ext cx="2784122" cy="861774"/>
                </a:xfrm>
                <a:prstGeom prst="rect">
                  <a:avLst/>
                </a:prstGeom>
                <a:noFill/>
              </p:spPr>
              <p:txBody>
                <a:bodyPr wrap="square" lIns="91440" tIns="45720" rIns="91440" bIns="45720" rtlCol="0" anchor="t">
                  <a:spAutoFit/>
                </a:bodyPr>
                <a:lstStyle/>
                <a:p>
                  <a:r>
                    <a:rPr lang="en-US" sz="3200" b="1" i="0" u="none" strike="noStrike">
                      <a:solidFill>
                        <a:schemeClr val="accent2"/>
                      </a:solidFill>
                      <a:effectLst/>
                      <a:latin typeface="Open Sans" panose="020B0606030504020204" pitchFamily="34" charset="0"/>
                    </a:rPr>
                    <a:t>1/3</a:t>
                  </a:r>
                  <a:r>
                    <a:rPr lang="en-US" sz="3200" b="1" i="0" u="none" strike="noStrike" baseline="30000">
                      <a:solidFill>
                        <a:schemeClr val="accent2"/>
                      </a:solidFill>
                      <a:effectLst/>
                      <a:latin typeface="Open Sans" panose="020B0606030504020204" pitchFamily="34" charset="0"/>
                    </a:rPr>
                    <a:t>rd</a:t>
                  </a:r>
                </a:p>
                <a:p>
                  <a:r>
                    <a:rPr lang="en-US">
                      <a:solidFill>
                        <a:srgbClr val="000000"/>
                      </a:solidFill>
                      <a:latin typeface="Open Sans" panose="020B0606030504020204" pitchFamily="34" charset="0"/>
                      <a:ea typeface="Open Sans" panose="020B0606030504020204" pitchFamily="34" charset="0"/>
                      <a:cs typeface="Open Sans" panose="020B0606030504020204" pitchFamily="34" charset="0"/>
                    </a:rPr>
                    <a:t>Of MENA’s CCs is in UAE</a:t>
                  </a:r>
                  <a:endParaRPr lang="en-I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6" name="Graphic 45">
                  <a:extLst>
                    <a:ext uri="{FF2B5EF4-FFF2-40B4-BE49-F238E27FC236}">
                      <a16:creationId xmlns:a16="http://schemas.microsoft.com/office/drawing/2014/main" id="{83CB8C58-0CF9-4D51-9002-F10CCD7F1936}"/>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7435" b="30368"/>
                <a:stretch/>
              </p:blipFill>
              <p:spPr>
                <a:xfrm>
                  <a:off x="1181222" y="1378961"/>
                  <a:ext cx="1268579" cy="986275"/>
                </a:xfrm>
                <a:prstGeom prst="rect">
                  <a:avLst/>
                </a:prstGeom>
              </p:spPr>
            </p:pic>
          </p:grpSp>
          <p:grpSp>
            <p:nvGrpSpPr>
              <p:cNvPr id="14" name="Group 13">
                <a:extLst>
                  <a:ext uri="{FF2B5EF4-FFF2-40B4-BE49-F238E27FC236}">
                    <a16:creationId xmlns:a16="http://schemas.microsoft.com/office/drawing/2014/main" id="{EFF2571B-553A-42AF-849A-51E9B63ECD14}"/>
                  </a:ext>
                </a:extLst>
              </p:cNvPr>
              <p:cNvGrpSpPr/>
              <p:nvPr/>
            </p:nvGrpSpPr>
            <p:grpSpPr>
              <a:xfrm>
                <a:off x="1252357" y="2794593"/>
                <a:ext cx="4390582" cy="861774"/>
                <a:chOff x="1220794" y="2894748"/>
                <a:chExt cx="4390582" cy="861774"/>
              </a:xfrm>
            </p:grpSpPr>
            <p:sp>
              <p:nvSpPr>
                <p:cNvPr id="43" name="TextBox 42">
                  <a:extLst>
                    <a:ext uri="{FF2B5EF4-FFF2-40B4-BE49-F238E27FC236}">
                      <a16:creationId xmlns:a16="http://schemas.microsoft.com/office/drawing/2014/main" id="{76DC5B1B-F8A6-48F9-93AC-6D3CDA10249F}"/>
                    </a:ext>
                  </a:extLst>
                </p:cNvPr>
                <p:cNvSpPr txBox="1"/>
                <p:nvPr/>
              </p:nvSpPr>
              <p:spPr>
                <a:xfrm>
                  <a:off x="2615841" y="2894748"/>
                  <a:ext cx="2995535" cy="861774"/>
                </a:xfrm>
                <a:prstGeom prst="rect">
                  <a:avLst/>
                </a:prstGeom>
                <a:noFill/>
              </p:spPr>
              <p:txBody>
                <a:bodyPr wrap="square" lIns="91440" tIns="45720" rIns="91440" bIns="45720" rtlCol="0" anchor="t">
                  <a:spAutoFit/>
                </a:bodyPr>
                <a:lstStyle/>
                <a:p>
                  <a:r>
                    <a:rPr lang="en-US" sz="3200" b="1">
                      <a:solidFill>
                        <a:schemeClr val="accent2"/>
                      </a:solidFill>
                      <a:latin typeface="Open Sans" panose="020B0606030504020204" pitchFamily="34" charset="0"/>
                      <a:ea typeface="Open Sans" panose="020B0606030504020204" pitchFamily="34" charset="0"/>
                      <a:cs typeface="Open Sans" panose="020B0606030504020204" pitchFamily="34" charset="0"/>
                    </a:rPr>
                    <a:t>1 in 3</a:t>
                  </a:r>
                </a:p>
                <a:p>
                  <a:r>
                    <a:rPr lang="en-US">
                      <a:solidFill>
                        <a:srgbClr val="000000"/>
                      </a:solidFill>
                      <a:latin typeface="Open Sans" panose="020B0606030504020204" pitchFamily="34" charset="0"/>
                      <a:ea typeface="Open Sans" panose="020B0606030504020204" pitchFamily="34" charset="0"/>
                      <a:cs typeface="Open Sans" panose="020B0606030504020204" pitchFamily="34" charset="0"/>
                    </a:rPr>
                    <a:t>People have &gt;1 CC in UAE</a:t>
                  </a:r>
                  <a:endParaRPr lang="en-IN">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4" name="Graphic 43">
                  <a:extLst>
                    <a:ext uri="{FF2B5EF4-FFF2-40B4-BE49-F238E27FC236}">
                      <a16:creationId xmlns:a16="http://schemas.microsoft.com/office/drawing/2014/main" id="{50C8C91C-9412-47FF-B0AD-EFC16A61255C}"/>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9518"/>
                <a:stretch/>
              </p:blipFill>
              <p:spPr>
                <a:xfrm>
                  <a:off x="1220794" y="3038622"/>
                  <a:ext cx="1094222" cy="644763"/>
                </a:xfrm>
                <a:prstGeom prst="rect">
                  <a:avLst/>
                </a:prstGeom>
              </p:spPr>
            </p:pic>
          </p:grpSp>
          <p:grpSp>
            <p:nvGrpSpPr>
              <p:cNvPr id="13" name="Group 12">
                <a:extLst>
                  <a:ext uri="{FF2B5EF4-FFF2-40B4-BE49-F238E27FC236}">
                    <a16:creationId xmlns:a16="http://schemas.microsoft.com/office/drawing/2014/main" id="{FA580649-D08B-4473-B2DB-BED6B3E4ABDC}"/>
                  </a:ext>
                </a:extLst>
              </p:cNvPr>
              <p:cNvGrpSpPr/>
              <p:nvPr/>
            </p:nvGrpSpPr>
            <p:grpSpPr>
              <a:xfrm>
                <a:off x="1252357" y="4032566"/>
                <a:ext cx="3896833" cy="1205349"/>
                <a:chOff x="1287271" y="4331535"/>
                <a:chExt cx="3896833" cy="1205349"/>
              </a:xfrm>
            </p:grpSpPr>
            <p:sp>
              <p:nvSpPr>
                <p:cNvPr id="40" name="TextBox 39">
                  <a:extLst>
                    <a:ext uri="{FF2B5EF4-FFF2-40B4-BE49-F238E27FC236}">
                      <a16:creationId xmlns:a16="http://schemas.microsoft.com/office/drawing/2014/main" id="{F12BA779-F7F7-4C0E-B195-327BAA910EFA}"/>
                    </a:ext>
                  </a:extLst>
                </p:cNvPr>
                <p:cNvSpPr txBox="1"/>
                <p:nvPr/>
              </p:nvSpPr>
              <p:spPr>
                <a:xfrm>
                  <a:off x="2682318" y="4428888"/>
                  <a:ext cx="2501786" cy="1107996"/>
                </a:xfrm>
                <a:prstGeom prst="rect">
                  <a:avLst/>
                </a:prstGeom>
                <a:noFill/>
              </p:spPr>
              <p:txBody>
                <a:bodyPr wrap="square" lIns="91440" tIns="45720" rIns="91440" bIns="45720" rtlCol="0" anchor="t">
                  <a:spAutoFit/>
                </a:bodyPr>
                <a:lstStyle/>
                <a:p>
                  <a:r>
                    <a:rPr lang="en-US" sz="3200" b="1">
                      <a:solidFill>
                        <a:schemeClr val="accent2"/>
                      </a:solidFill>
                      <a:latin typeface="Open Sans" panose="020B0606030504020204" pitchFamily="34" charset="0"/>
                      <a:ea typeface="Open Sans" panose="020B0606030504020204" pitchFamily="34" charset="0"/>
                      <a:cs typeface="Open Sans" panose="020B0606030504020204" pitchFamily="34" charset="0"/>
                    </a:rPr>
                    <a:t>$209</a:t>
                  </a:r>
                </a:p>
                <a:p>
                  <a:r>
                    <a:rPr lang="en-US">
                      <a:solidFill>
                        <a:srgbClr val="000000"/>
                      </a:solidFill>
                      <a:latin typeface="Open Sans" panose="020B0606030504020204" pitchFamily="34" charset="0"/>
                      <a:ea typeface="Open Sans" panose="020B0606030504020204" pitchFamily="34" charset="0"/>
                      <a:cs typeface="Open Sans" panose="020B0606030504020204" pitchFamily="34" charset="0"/>
                    </a:rPr>
                    <a:t>Pre-tax profit in UAE</a:t>
                  </a:r>
                </a:p>
                <a:p>
                  <a:r>
                    <a:rPr lang="en-US" sz="1400">
                      <a:solidFill>
                        <a:srgbClr val="000000"/>
                      </a:solidFill>
                      <a:latin typeface="Open Sans" panose="020B0606030504020204" pitchFamily="34" charset="0"/>
                      <a:ea typeface="Open Sans" panose="020B0606030504020204" pitchFamily="34" charset="0"/>
                      <a:cs typeface="Open Sans" panose="020B0606030504020204" pitchFamily="34" charset="0"/>
                    </a:rPr>
                    <a:t>(per customer annually)</a:t>
                  </a:r>
                  <a:endParaRPr lang="en-IN" sz="140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Graphic 10" descr="Tax with solid fill">
                  <a:extLst>
                    <a:ext uri="{FF2B5EF4-FFF2-40B4-BE49-F238E27FC236}">
                      <a16:creationId xmlns:a16="http://schemas.microsoft.com/office/drawing/2014/main" id="{CDAE629D-9BB9-4C96-AF30-406F7189546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87271" y="4331535"/>
                  <a:ext cx="1056480" cy="1056480"/>
                </a:xfrm>
                <a:prstGeom prst="rect">
                  <a:avLst/>
                </a:prstGeom>
              </p:spPr>
            </p:pic>
          </p:grpSp>
        </p:grpSp>
        <p:sp>
          <p:nvSpPr>
            <p:cNvPr id="20" name="TextBox 19">
              <a:extLst>
                <a:ext uri="{FF2B5EF4-FFF2-40B4-BE49-F238E27FC236}">
                  <a16:creationId xmlns:a16="http://schemas.microsoft.com/office/drawing/2014/main" id="{7F35428A-76C7-4961-BC4E-9CAA206D50E8}"/>
                </a:ext>
              </a:extLst>
            </p:cNvPr>
            <p:cNvSpPr txBox="1"/>
            <p:nvPr/>
          </p:nvSpPr>
          <p:spPr>
            <a:xfrm rot="16200000">
              <a:off x="-850492" y="3406647"/>
              <a:ext cx="2413612" cy="246221"/>
            </a:xfrm>
            <a:prstGeom prst="rect">
              <a:avLst/>
            </a:prstGeom>
            <a:noFill/>
          </p:spPr>
          <p:txBody>
            <a:bodyPr wrap="square">
              <a:spAutoFit/>
            </a:bodyPr>
            <a:lstStyle/>
            <a:p>
              <a:r>
                <a:rPr lang="en-US" sz="1000">
                  <a:solidFill>
                    <a:schemeClr val="bg2">
                      <a:lumMod val="50000"/>
                    </a:schemeClr>
                  </a:solidFill>
                  <a:effectLst/>
                  <a:latin typeface="Open Sans" panose="020B0606030504020204" pitchFamily="34" charset="0"/>
                  <a:ea typeface="Open Sans" panose="020B0606030504020204" pitchFamily="34" charset="0"/>
                  <a:cs typeface="Open Sans" panose="020B0606030504020204" pitchFamily="34" charset="0"/>
                </a:rPr>
                <a:t>Data source: </a:t>
              </a:r>
              <a:r>
                <a:rPr lang="en-US" sz="1000" u="none" strike="noStrike" err="1">
                  <a:solidFill>
                    <a:schemeClr val="bg2">
                      <a:lumMod val="50000"/>
                    </a:schemeClr>
                  </a:solidFill>
                  <a:effectLst/>
                  <a:latin typeface="Open Sans" panose="020B0606030504020204" pitchFamily="34" charset="0"/>
                  <a:ea typeface="Open Sans" panose="020B0606030504020204" pitchFamily="34" charset="0"/>
                  <a:cs typeface="Open Sans" panose="020B0606030504020204" pitchFamily="34" charset="0"/>
                  <a:hlinkClick r:id="rId11">
                    <a:extLst>
                      <a:ext uri="{A12FA001-AC4F-418D-AE19-62706E023703}">
                        <ahyp:hlinkClr xmlns:ahyp="http://schemas.microsoft.com/office/drawing/2018/hyperlinkcolor" val="tx"/>
                      </a:ext>
                    </a:extLst>
                  </a:hlinkClick>
                </a:rPr>
                <a:t>Veriskfinancialresearch</a:t>
              </a:r>
              <a:endParaRPr lang="en-IN" sz="100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6" name="TextBox 5">
            <a:extLst>
              <a:ext uri="{FF2B5EF4-FFF2-40B4-BE49-F238E27FC236}">
                <a16:creationId xmlns:a16="http://schemas.microsoft.com/office/drawing/2014/main" id="{AB1A95F0-C568-4CE3-B282-6D44DFFD3D3B}"/>
              </a:ext>
            </a:extLst>
          </p:cNvPr>
          <p:cNvSpPr txBox="1"/>
          <p:nvPr/>
        </p:nvSpPr>
        <p:spPr>
          <a:xfrm>
            <a:off x="7501526" y="5564095"/>
            <a:ext cx="2730735" cy="369332"/>
          </a:xfrm>
          <a:prstGeom prst="rect">
            <a:avLst/>
          </a:prstGeom>
          <a:noFill/>
        </p:spPr>
        <p:txBody>
          <a:bodyPr wrap="square" rtlCol="0">
            <a:spAutoFit/>
          </a:bodyPr>
          <a:lstStyle/>
          <a:p>
            <a:r>
              <a:rPr lang="en-US" b="1"/>
              <a:t>BUY NOW</a:t>
            </a:r>
            <a:r>
              <a:rPr lang="en-US" b="1">
                <a:solidFill>
                  <a:schemeClr val="accent2"/>
                </a:solidFill>
              </a:rPr>
              <a:t>, PAY LATER</a:t>
            </a:r>
            <a:endParaRPr lang="en-IN" b="1">
              <a:solidFill>
                <a:schemeClr val="accent2"/>
              </a:solidFill>
            </a:endParaRPr>
          </a:p>
        </p:txBody>
      </p:sp>
    </p:spTree>
    <p:extLst>
      <p:ext uri="{BB962C8B-B14F-4D97-AF65-F5344CB8AC3E}">
        <p14:creationId xmlns:p14="http://schemas.microsoft.com/office/powerpoint/2010/main" val="312483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Theme1">
  <a:themeElements>
    <a:clrScheme name="TheMathColors">
      <a:dk1>
        <a:srgbClr val="0A2240"/>
      </a:dk1>
      <a:lt1>
        <a:sysClr val="window" lastClr="FFFFFF"/>
      </a:lt1>
      <a:dk2>
        <a:srgbClr val="0A2240"/>
      </a:dk2>
      <a:lt2>
        <a:srgbClr val="FFFFFF"/>
      </a:lt2>
      <a:accent1>
        <a:srgbClr val="0A2240"/>
      </a:accent1>
      <a:accent2>
        <a:srgbClr val="ED7D31"/>
      </a:accent2>
      <a:accent3>
        <a:srgbClr val="4C4C4C"/>
      </a:accent3>
      <a:accent4>
        <a:srgbClr val="0070C0"/>
      </a:accent4>
      <a:accent5>
        <a:srgbClr val="6E008B"/>
      </a:accent5>
      <a:accent6>
        <a:srgbClr val="FF4F53"/>
      </a:accent6>
      <a:hlink>
        <a:srgbClr val="50D6C0"/>
      </a:hlink>
      <a:folHlink>
        <a:srgbClr val="666666"/>
      </a:folHlink>
    </a:clrScheme>
    <a:fontScheme name="Custom 1">
      <a:majorFont>
        <a:latin typeface="Montserrat Semi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0FA5E1D7-70BF-4A8B-82F6-44A08DF07FC6}" vid="{D9799E5E-8D85-4FDE-B625-30EBD2669F41}"/>
    </a:ext>
  </a:extLst>
</a:theme>
</file>

<file path=ppt/theme/theme2.xml><?xml version="1.0" encoding="utf-8"?>
<a:theme xmlns:a="http://schemas.openxmlformats.org/drawingml/2006/main" name="Theme1">
  <a:themeElements>
    <a:clrScheme name="TheMathColors">
      <a:dk1>
        <a:srgbClr val="0A2240"/>
      </a:dk1>
      <a:lt1>
        <a:sysClr val="window" lastClr="FFFFFF"/>
      </a:lt1>
      <a:dk2>
        <a:srgbClr val="0A2240"/>
      </a:dk2>
      <a:lt2>
        <a:srgbClr val="FFFFFF"/>
      </a:lt2>
      <a:accent1>
        <a:srgbClr val="0A2240"/>
      </a:accent1>
      <a:accent2>
        <a:srgbClr val="ED7D31"/>
      </a:accent2>
      <a:accent3>
        <a:srgbClr val="4C4C4C"/>
      </a:accent3>
      <a:accent4>
        <a:srgbClr val="0070C0"/>
      </a:accent4>
      <a:accent5>
        <a:srgbClr val="6E008B"/>
      </a:accent5>
      <a:accent6>
        <a:srgbClr val="FF4F53"/>
      </a:accent6>
      <a:hlink>
        <a:srgbClr val="50D6C0"/>
      </a:hlink>
      <a:folHlink>
        <a:srgbClr val="666666"/>
      </a:folHlink>
    </a:clrScheme>
    <a:fontScheme name="Custom 1">
      <a:majorFont>
        <a:latin typeface="Montserrat Semi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0FA5E1D7-70BF-4A8B-82F6-44A08DF07FC6}" vid="{D9799E5E-8D85-4FDE-B625-30EBD2669F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36D30410CBC8B4191FF0865C6008E14" ma:contentTypeVersion="12" ma:contentTypeDescription="Create a new document." ma:contentTypeScope="" ma:versionID="abc01ef50abe6ae954d315089a769022">
  <xsd:schema xmlns:xsd="http://www.w3.org/2001/XMLSchema" xmlns:xs="http://www.w3.org/2001/XMLSchema" xmlns:p="http://schemas.microsoft.com/office/2006/metadata/properties" xmlns:ns3="d4138b4f-83a8-4bd8-9203-5ee17f8686cc" xmlns:ns4="eda528e8-5623-4bb0-b316-4cdc4a2799d7" targetNamespace="http://schemas.microsoft.com/office/2006/metadata/properties" ma:root="true" ma:fieldsID="7cb541cdd81934ddac5a346c0e2721fe" ns3:_="" ns4:_="">
    <xsd:import namespace="d4138b4f-83a8-4bd8-9203-5ee17f8686cc"/>
    <xsd:import namespace="eda528e8-5623-4bb0-b316-4cdc4a2799d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138b4f-83a8-4bd8-9203-5ee17f8686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da528e8-5623-4bb0-b316-4cdc4a2799d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B3774C9-7760-4758-B981-3F216148A6AC}">
  <ds:schemaRefs>
    <ds:schemaRef ds:uri="http://schemas.microsoft.com/sharepoint/v3/contenttype/forms"/>
  </ds:schemaRefs>
</ds:datastoreItem>
</file>

<file path=customXml/itemProps2.xml><?xml version="1.0" encoding="utf-8"?>
<ds:datastoreItem xmlns:ds="http://schemas.openxmlformats.org/officeDocument/2006/customXml" ds:itemID="{A69623AE-920B-45B6-A7E8-402ABA04508D}">
  <ds:schemaRefs>
    <ds:schemaRef ds:uri="http://purl.org/dc/terms/"/>
    <ds:schemaRef ds:uri="http://www.w3.org/XML/1998/namespace"/>
    <ds:schemaRef ds:uri="http://purl.org/dc/dcmitype/"/>
    <ds:schemaRef ds:uri="eda528e8-5623-4bb0-b316-4cdc4a2799d7"/>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d4138b4f-83a8-4bd8-9203-5ee17f8686cc"/>
  </ds:schemaRefs>
</ds:datastoreItem>
</file>

<file path=customXml/itemProps3.xml><?xml version="1.0" encoding="utf-8"?>
<ds:datastoreItem xmlns:ds="http://schemas.openxmlformats.org/officeDocument/2006/customXml" ds:itemID="{7DE49062-3E75-467D-9E87-4661BE9596FA}">
  <ds:schemaRefs>
    <ds:schemaRef ds:uri="d4138b4f-83a8-4bd8-9203-5ee17f8686cc"/>
    <ds:schemaRef ds:uri="eda528e8-5623-4bb0-b316-4cdc4a2799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Default Theme</Template>
  <TotalTime>120</TotalTime>
  <Words>3046</Words>
  <Application>Microsoft Office PowerPoint</Application>
  <PresentationFormat>Widescreen</PresentationFormat>
  <Paragraphs>475</Paragraphs>
  <Slides>31</Slides>
  <Notes>19</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31</vt:i4>
      </vt:variant>
    </vt:vector>
  </HeadingPairs>
  <TitlesOfParts>
    <vt:vector size="49" baseType="lpstr">
      <vt:lpstr>Arial</vt:lpstr>
      <vt:lpstr>Arial</vt:lpstr>
      <vt:lpstr>Arial,Sans-Serif</vt:lpstr>
      <vt:lpstr>Calibri</vt:lpstr>
      <vt:lpstr>Connections</vt:lpstr>
      <vt:lpstr>Courier New</vt:lpstr>
      <vt:lpstr>Effra</vt:lpstr>
      <vt:lpstr>Georgia</vt:lpstr>
      <vt:lpstr>Montserrat</vt:lpstr>
      <vt:lpstr>Montserrat Light</vt:lpstr>
      <vt:lpstr>Montserrat Medium</vt:lpstr>
      <vt:lpstr>Montserrat SemiBold</vt:lpstr>
      <vt:lpstr>Open Sans</vt:lpstr>
      <vt:lpstr>Segoe UI</vt:lpstr>
      <vt:lpstr>source_sans_proregular</vt:lpstr>
      <vt:lpstr>Wingdings</vt:lpstr>
      <vt:lpstr>Theme1</vt:lpstr>
      <vt:lpstr>Theme1</vt:lpstr>
      <vt:lpstr>CUSTOMER SEGMENTATION majid al Futtaim - najm </vt:lpstr>
      <vt:lpstr>AGENDA</vt:lpstr>
      <vt:lpstr>introduction</vt:lpstr>
      <vt:lpstr>Problem at hand</vt:lpstr>
      <vt:lpstr>PowerPoint Presentation</vt:lpstr>
      <vt:lpstr>Maf - Current State</vt:lpstr>
      <vt:lpstr>PowerPoint Presentation</vt:lpstr>
      <vt:lpstr>Global insights on credit card industry</vt:lpstr>
      <vt:lpstr>Credit card industry in mena region</vt:lpstr>
      <vt:lpstr>PowerPoint Presentation</vt:lpstr>
      <vt:lpstr>Stakeholders – credit card transaction</vt:lpstr>
      <vt:lpstr>Transaction cycle - Authorization</vt:lpstr>
      <vt:lpstr>Transaction cycle – funding &amp; settlement</vt:lpstr>
      <vt:lpstr>HOW DO CREDIT CARD COMPANIES MAKE MONEY?</vt:lpstr>
      <vt:lpstr>How do credit card companies make money?</vt:lpstr>
      <vt:lpstr>tactics used to target customers</vt:lpstr>
      <vt:lpstr>Client understanding</vt:lpstr>
      <vt:lpstr>PowerPoint Presentation</vt:lpstr>
      <vt:lpstr>Najm - statistics</vt:lpstr>
      <vt:lpstr>NAJM Credit cards</vt:lpstr>
      <vt:lpstr>Swot analysis</vt:lpstr>
      <vt:lpstr>Problem Definition</vt:lpstr>
      <vt:lpstr>PowerPoint Presentation</vt:lpstr>
      <vt:lpstr>Co.dx problem definition</vt:lpstr>
      <vt:lpstr>Next steps</vt:lpstr>
      <vt:lpstr>QUESTIONS ?</vt:lpstr>
      <vt:lpstr>THANK YOU</vt:lpstr>
      <vt:lpstr>Appendix</vt:lpstr>
      <vt:lpstr>PowerPoint Presentation</vt:lpstr>
      <vt:lpstr>Co.dx screenshot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NAJM</dc:title>
  <dc:creator>Indu Varshini</dc:creator>
  <cp:lastModifiedBy>Venkatesh Kanamarlapudi</cp:lastModifiedBy>
  <cp:revision>5</cp:revision>
  <dcterms:created xsi:type="dcterms:W3CDTF">2021-02-16T04:46:42Z</dcterms:created>
  <dcterms:modified xsi:type="dcterms:W3CDTF">2021-02-26T16:31:52Z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0x010100736D30410CBC8B4191FF0865C6008E14</vt:lpwstr>
  </property>
</Properties>
</file>